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4"/>
  </p:notesMasterIdLst>
  <p:sldIdLst>
    <p:sldId id="312" r:id="rId2"/>
    <p:sldId id="316" r:id="rId3"/>
    <p:sldId id="319" r:id="rId4"/>
    <p:sldId id="327" r:id="rId5"/>
    <p:sldId id="328" r:id="rId6"/>
    <p:sldId id="317" r:id="rId7"/>
    <p:sldId id="321" r:id="rId8"/>
    <p:sldId id="329" r:id="rId9"/>
    <p:sldId id="322" r:id="rId10"/>
    <p:sldId id="330" r:id="rId11"/>
    <p:sldId id="320" r:id="rId12"/>
    <p:sldId id="315" r:id="rId13"/>
    <p:sldId id="331" r:id="rId14"/>
    <p:sldId id="334" r:id="rId15"/>
    <p:sldId id="335" r:id="rId16"/>
    <p:sldId id="336" r:id="rId17"/>
    <p:sldId id="337" r:id="rId18"/>
    <p:sldId id="368" r:id="rId19"/>
    <p:sldId id="343" r:id="rId20"/>
    <p:sldId id="344" r:id="rId21"/>
    <p:sldId id="345" r:id="rId22"/>
    <p:sldId id="342" r:id="rId23"/>
    <p:sldId id="346" r:id="rId24"/>
    <p:sldId id="347" r:id="rId25"/>
    <p:sldId id="349" r:id="rId26"/>
    <p:sldId id="350" r:id="rId27"/>
    <p:sldId id="351" r:id="rId28"/>
    <p:sldId id="352" r:id="rId29"/>
    <p:sldId id="353" r:id="rId30"/>
    <p:sldId id="355" r:id="rId31"/>
    <p:sldId id="356" r:id="rId32"/>
    <p:sldId id="357" r:id="rId33"/>
    <p:sldId id="358" r:id="rId34"/>
    <p:sldId id="359" r:id="rId35"/>
    <p:sldId id="360" r:id="rId36"/>
    <p:sldId id="362" r:id="rId37"/>
    <p:sldId id="363" r:id="rId38"/>
    <p:sldId id="364" r:id="rId39"/>
    <p:sldId id="365" r:id="rId40"/>
    <p:sldId id="367" r:id="rId41"/>
    <p:sldId id="366" r:id="rId42"/>
    <p:sldId id="311" r:id="rId43"/>
  </p:sldIdLst>
  <p:sldSz cx="12192000" cy="6858000"/>
  <p:notesSz cx="6858000" cy="9144000"/>
  <p:embeddedFontLst>
    <p:embeddedFont>
      <p:font typeface="BPG Square 37 Cond" panose="020B0604020202020204" charset="0"/>
      <p:regular r:id="rId45"/>
    </p:embeddedFont>
    <p:embeddedFont>
      <p:font typeface="Lato Light" panose="020B0604020202020204" charset="0"/>
      <p:regular r:id="rId46"/>
      <p:italic r:id="rId47"/>
    </p:embeddedFont>
    <p:embeddedFont>
      <p:font typeface="Calibri" panose="020F0502020204030204" pitchFamily="34" charset="0"/>
      <p:regular r:id="rId48"/>
      <p:bold r:id="rId49"/>
      <p:italic r:id="rId50"/>
      <p:boldItalic r:id="rId51"/>
    </p:embeddedFont>
    <p:embeddedFont>
      <p:font typeface="BPG Square 37 Cond Caps" panose="020B0604020202020204" charset="0"/>
      <p:regular r:id="rId52"/>
    </p:embeddedFont>
    <p:embeddedFont>
      <p:font typeface="Calibri Light" panose="020F0302020204030204" pitchFamily="34" charset="0"/>
      <p:regular r:id="rId53"/>
      <p:italic r:id="rId54"/>
    </p:embeddedFont>
    <p:embeddedFont>
      <p:font typeface="BPG Banner Caps"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A"/>
    <a:srgbClr val="333399"/>
    <a:srgbClr val="1180C5"/>
    <a:srgbClr val="B08E00"/>
    <a:srgbClr val="CC0000"/>
    <a:srgbClr val="FF5050"/>
    <a:srgbClr val="3B56A3"/>
    <a:srgbClr val="42659B"/>
    <a:srgbClr val="1995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716" autoAdjust="0"/>
  </p:normalViewPr>
  <p:slideViewPr>
    <p:cSldViewPr snapToGrid="0">
      <p:cViewPr varScale="1">
        <p:scale>
          <a:sx n="114" d="100"/>
          <a:sy n="114" d="100"/>
        </p:scale>
        <p:origin x="300" y="102"/>
      </p:cViewPr>
      <p:guideLst>
        <p:guide orient="horz" pos="2160"/>
        <p:guide pos="3840"/>
      </p:guideLst>
    </p:cSldViewPr>
  </p:slideViewPr>
  <p:outlineViewPr>
    <p:cViewPr>
      <p:scale>
        <a:sx n="33" d="100"/>
        <a:sy n="33" d="100"/>
      </p:scale>
      <p:origin x="0" y="-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62921-1E96-49FC-9240-23FEDA8B1EEB}"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DED7E-05F3-42C1-89CA-9C5B7E329C3E}" type="slidenum">
              <a:rPr lang="en-US" smtClean="0"/>
              <a:pPr/>
              <a:t>‹#›</a:t>
            </a:fld>
            <a:endParaRPr lang="en-US"/>
          </a:p>
        </p:txBody>
      </p:sp>
    </p:spTree>
    <p:extLst>
      <p:ext uri="{BB962C8B-B14F-4D97-AF65-F5344CB8AC3E}">
        <p14:creationId xmlns:p14="http://schemas.microsoft.com/office/powerpoint/2010/main" val="211333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2</a:t>
            </a:fld>
            <a:endParaRPr lang="en-US"/>
          </a:p>
        </p:txBody>
      </p:sp>
    </p:spTree>
    <p:extLst>
      <p:ext uri="{BB962C8B-B14F-4D97-AF65-F5344CB8AC3E}">
        <p14:creationId xmlns:p14="http://schemas.microsoft.com/office/powerpoint/2010/main" val="547475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17</a:t>
            </a:fld>
            <a:endParaRPr lang="en-US"/>
          </a:p>
        </p:txBody>
      </p:sp>
    </p:spTree>
    <p:extLst>
      <p:ext uri="{BB962C8B-B14F-4D97-AF65-F5344CB8AC3E}">
        <p14:creationId xmlns:p14="http://schemas.microsoft.com/office/powerpoint/2010/main" val="227004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18</a:t>
            </a:fld>
            <a:endParaRPr lang="en-US"/>
          </a:p>
        </p:txBody>
      </p:sp>
    </p:spTree>
    <p:extLst>
      <p:ext uri="{BB962C8B-B14F-4D97-AF65-F5344CB8AC3E}">
        <p14:creationId xmlns:p14="http://schemas.microsoft.com/office/powerpoint/2010/main" val="374285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19</a:t>
            </a:fld>
            <a:endParaRPr lang="en-US"/>
          </a:p>
        </p:txBody>
      </p:sp>
    </p:spTree>
    <p:extLst>
      <p:ext uri="{BB962C8B-B14F-4D97-AF65-F5344CB8AC3E}">
        <p14:creationId xmlns:p14="http://schemas.microsoft.com/office/powerpoint/2010/main" val="262912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20</a:t>
            </a:fld>
            <a:endParaRPr lang="en-US"/>
          </a:p>
        </p:txBody>
      </p:sp>
    </p:spTree>
    <p:extLst>
      <p:ext uri="{BB962C8B-B14F-4D97-AF65-F5344CB8AC3E}">
        <p14:creationId xmlns:p14="http://schemas.microsoft.com/office/powerpoint/2010/main" val="1448152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21</a:t>
            </a:fld>
            <a:endParaRPr lang="en-US"/>
          </a:p>
        </p:txBody>
      </p:sp>
    </p:spTree>
    <p:extLst>
      <p:ext uri="{BB962C8B-B14F-4D97-AF65-F5344CB8AC3E}">
        <p14:creationId xmlns:p14="http://schemas.microsoft.com/office/powerpoint/2010/main" val="272133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22</a:t>
            </a:fld>
            <a:endParaRPr lang="en-US"/>
          </a:p>
        </p:txBody>
      </p:sp>
    </p:spTree>
    <p:extLst>
      <p:ext uri="{BB962C8B-B14F-4D97-AF65-F5344CB8AC3E}">
        <p14:creationId xmlns:p14="http://schemas.microsoft.com/office/powerpoint/2010/main" val="2841814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23</a:t>
            </a:fld>
            <a:endParaRPr lang="en-US"/>
          </a:p>
        </p:txBody>
      </p:sp>
    </p:spTree>
    <p:extLst>
      <p:ext uri="{BB962C8B-B14F-4D97-AF65-F5344CB8AC3E}">
        <p14:creationId xmlns:p14="http://schemas.microsoft.com/office/powerpoint/2010/main" val="351677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24</a:t>
            </a:fld>
            <a:endParaRPr lang="en-US"/>
          </a:p>
        </p:txBody>
      </p:sp>
    </p:spTree>
    <p:extLst>
      <p:ext uri="{BB962C8B-B14F-4D97-AF65-F5344CB8AC3E}">
        <p14:creationId xmlns:p14="http://schemas.microsoft.com/office/powerpoint/2010/main" val="1006426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25</a:t>
            </a:fld>
            <a:endParaRPr lang="en-US"/>
          </a:p>
        </p:txBody>
      </p:sp>
    </p:spTree>
    <p:extLst>
      <p:ext uri="{BB962C8B-B14F-4D97-AF65-F5344CB8AC3E}">
        <p14:creationId xmlns:p14="http://schemas.microsoft.com/office/powerpoint/2010/main" val="3390179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26</a:t>
            </a:fld>
            <a:endParaRPr lang="en-US"/>
          </a:p>
        </p:txBody>
      </p:sp>
    </p:spTree>
    <p:extLst>
      <p:ext uri="{BB962C8B-B14F-4D97-AF65-F5344CB8AC3E}">
        <p14:creationId xmlns:p14="http://schemas.microsoft.com/office/powerpoint/2010/main" val="4205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3</a:t>
            </a:fld>
            <a:endParaRPr lang="en-US"/>
          </a:p>
        </p:txBody>
      </p:sp>
    </p:spTree>
    <p:extLst>
      <p:ext uri="{BB962C8B-B14F-4D97-AF65-F5344CB8AC3E}">
        <p14:creationId xmlns:p14="http://schemas.microsoft.com/office/powerpoint/2010/main" val="547475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27</a:t>
            </a:fld>
            <a:endParaRPr lang="en-US"/>
          </a:p>
        </p:txBody>
      </p:sp>
    </p:spTree>
    <p:extLst>
      <p:ext uri="{BB962C8B-B14F-4D97-AF65-F5344CB8AC3E}">
        <p14:creationId xmlns:p14="http://schemas.microsoft.com/office/powerpoint/2010/main" val="298490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28</a:t>
            </a:fld>
            <a:endParaRPr lang="en-US"/>
          </a:p>
        </p:txBody>
      </p:sp>
    </p:spTree>
    <p:extLst>
      <p:ext uri="{BB962C8B-B14F-4D97-AF65-F5344CB8AC3E}">
        <p14:creationId xmlns:p14="http://schemas.microsoft.com/office/powerpoint/2010/main" val="2929431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29</a:t>
            </a:fld>
            <a:endParaRPr lang="en-US"/>
          </a:p>
        </p:txBody>
      </p:sp>
    </p:spTree>
    <p:extLst>
      <p:ext uri="{BB962C8B-B14F-4D97-AF65-F5344CB8AC3E}">
        <p14:creationId xmlns:p14="http://schemas.microsoft.com/office/powerpoint/2010/main" val="2668031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30</a:t>
            </a:fld>
            <a:endParaRPr lang="en-US"/>
          </a:p>
        </p:txBody>
      </p:sp>
    </p:spTree>
    <p:extLst>
      <p:ext uri="{BB962C8B-B14F-4D97-AF65-F5344CB8AC3E}">
        <p14:creationId xmlns:p14="http://schemas.microsoft.com/office/powerpoint/2010/main" val="1440948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32</a:t>
            </a:fld>
            <a:endParaRPr lang="en-US"/>
          </a:p>
        </p:txBody>
      </p:sp>
    </p:spTree>
    <p:extLst>
      <p:ext uri="{BB962C8B-B14F-4D97-AF65-F5344CB8AC3E}">
        <p14:creationId xmlns:p14="http://schemas.microsoft.com/office/powerpoint/2010/main" val="2430899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33</a:t>
            </a:fld>
            <a:endParaRPr lang="en-US"/>
          </a:p>
        </p:txBody>
      </p:sp>
    </p:spTree>
    <p:extLst>
      <p:ext uri="{BB962C8B-B14F-4D97-AF65-F5344CB8AC3E}">
        <p14:creationId xmlns:p14="http://schemas.microsoft.com/office/powerpoint/2010/main" val="4232264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34</a:t>
            </a:fld>
            <a:endParaRPr lang="en-US"/>
          </a:p>
        </p:txBody>
      </p:sp>
    </p:spTree>
    <p:extLst>
      <p:ext uri="{BB962C8B-B14F-4D97-AF65-F5344CB8AC3E}">
        <p14:creationId xmlns:p14="http://schemas.microsoft.com/office/powerpoint/2010/main" val="3147684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39</a:t>
            </a:fld>
            <a:endParaRPr lang="en-US"/>
          </a:p>
        </p:txBody>
      </p:sp>
    </p:spTree>
    <p:extLst>
      <p:ext uri="{BB962C8B-B14F-4D97-AF65-F5344CB8AC3E}">
        <p14:creationId xmlns:p14="http://schemas.microsoft.com/office/powerpoint/2010/main" val="2693636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40</a:t>
            </a:fld>
            <a:endParaRPr lang="en-US"/>
          </a:p>
        </p:txBody>
      </p:sp>
    </p:spTree>
    <p:extLst>
      <p:ext uri="{BB962C8B-B14F-4D97-AF65-F5344CB8AC3E}">
        <p14:creationId xmlns:p14="http://schemas.microsoft.com/office/powerpoint/2010/main" val="3458239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41</a:t>
            </a:fld>
            <a:endParaRPr lang="en-US"/>
          </a:p>
        </p:txBody>
      </p:sp>
    </p:spTree>
    <p:extLst>
      <p:ext uri="{BB962C8B-B14F-4D97-AF65-F5344CB8AC3E}">
        <p14:creationId xmlns:p14="http://schemas.microsoft.com/office/powerpoint/2010/main" val="425136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4</a:t>
            </a:fld>
            <a:endParaRPr lang="en-US"/>
          </a:p>
        </p:txBody>
      </p:sp>
    </p:spTree>
    <p:extLst>
      <p:ext uri="{BB962C8B-B14F-4D97-AF65-F5344CB8AC3E}">
        <p14:creationId xmlns:p14="http://schemas.microsoft.com/office/powerpoint/2010/main" val="96909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5</a:t>
            </a:fld>
            <a:endParaRPr lang="en-US"/>
          </a:p>
        </p:txBody>
      </p:sp>
    </p:spTree>
    <p:extLst>
      <p:ext uri="{BB962C8B-B14F-4D97-AF65-F5344CB8AC3E}">
        <p14:creationId xmlns:p14="http://schemas.microsoft.com/office/powerpoint/2010/main" val="404386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6</a:t>
            </a:fld>
            <a:endParaRPr lang="en-US"/>
          </a:p>
        </p:txBody>
      </p:sp>
    </p:spTree>
    <p:extLst>
      <p:ext uri="{BB962C8B-B14F-4D97-AF65-F5344CB8AC3E}">
        <p14:creationId xmlns:p14="http://schemas.microsoft.com/office/powerpoint/2010/main" val="54747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pPr/>
              <a:t>13</a:t>
            </a:fld>
            <a:endParaRPr lang="en-US"/>
          </a:p>
        </p:txBody>
      </p:sp>
    </p:spTree>
    <p:extLst>
      <p:ext uri="{BB962C8B-B14F-4D97-AF65-F5344CB8AC3E}">
        <p14:creationId xmlns:p14="http://schemas.microsoft.com/office/powerpoint/2010/main" val="83769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14</a:t>
            </a:fld>
            <a:endParaRPr lang="en-US"/>
          </a:p>
        </p:txBody>
      </p:sp>
    </p:spTree>
    <p:extLst>
      <p:ext uri="{BB962C8B-B14F-4D97-AF65-F5344CB8AC3E}">
        <p14:creationId xmlns:p14="http://schemas.microsoft.com/office/powerpoint/2010/main" val="344762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15</a:t>
            </a:fld>
            <a:endParaRPr lang="en-US"/>
          </a:p>
        </p:txBody>
      </p:sp>
    </p:spTree>
    <p:extLst>
      <p:ext uri="{BB962C8B-B14F-4D97-AF65-F5344CB8AC3E}">
        <p14:creationId xmlns:p14="http://schemas.microsoft.com/office/powerpoint/2010/main" val="81047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DED7E-05F3-42C1-89CA-9C5B7E329C3E}" type="slidenum">
              <a:rPr lang="en-US" smtClean="0"/>
              <a:t>16</a:t>
            </a:fld>
            <a:endParaRPr lang="en-US"/>
          </a:p>
        </p:txBody>
      </p:sp>
    </p:spTree>
    <p:extLst>
      <p:ext uri="{BB962C8B-B14F-4D97-AF65-F5344CB8AC3E}">
        <p14:creationId xmlns:p14="http://schemas.microsoft.com/office/powerpoint/2010/main" val="334505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9765-D773-459B-A4FA-C3467CA646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547E4B-35B1-49F4-9A09-F1341D18D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2FFB3A-BE93-4CEB-B6D9-B2C1F26EB190}"/>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5" name="Footer Placeholder 4">
            <a:extLst>
              <a:ext uri="{FF2B5EF4-FFF2-40B4-BE49-F238E27FC236}">
                <a16:creationId xmlns:a16="http://schemas.microsoft.com/office/drawing/2014/main" id="{86CE7F03-3497-4921-894F-5E96BDC37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3013F-C137-4D7A-8C67-5722B68593A9}"/>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289032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E5EB-CE06-4820-8F2A-7118DBBF1C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672CC4-F4EE-4006-AC12-250A107B6A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AEBDA-685D-4A30-B826-80108499B0ED}"/>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5" name="Footer Placeholder 4">
            <a:extLst>
              <a:ext uri="{FF2B5EF4-FFF2-40B4-BE49-F238E27FC236}">
                <a16:creationId xmlns:a16="http://schemas.microsoft.com/office/drawing/2014/main" id="{A8CA72D5-931D-4E44-986B-9EECA6FEB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A04DC-6800-45A6-88D9-16C4DA6B29F4}"/>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202458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4D4CD1-5F90-4FA7-BD4D-8424629B20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2DEB8B-8424-4955-A040-EA613CB6D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8F830-7EB2-480C-999F-8AD1C83A8BF7}"/>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5" name="Footer Placeholder 4">
            <a:extLst>
              <a:ext uri="{FF2B5EF4-FFF2-40B4-BE49-F238E27FC236}">
                <a16:creationId xmlns:a16="http://schemas.microsoft.com/office/drawing/2014/main" id="{F24E9253-33A7-4C4F-94C6-FFF633050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B358A-4F13-4A1E-BC01-E91E38164FFC}"/>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242995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5DFB-5020-44E0-ADA5-6E4D26F7F6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6F3F38-7675-43CA-9F87-716E608C8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6AD2C-DC3E-4091-88B2-E40490F6A996}"/>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5" name="Footer Placeholder 4">
            <a:extLst>
              <a:ext uri="{FF2B5EF4-FFF2-40B4-BE49-F238E27FC236}">
                <a16:creationId xmlns:a16="http://schemas.microsoft.com/office/drawing/2014/main" id="{E610C16A-B280-477D-B3EA-EA12537E7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4B252-4EBB-4E91-9812-0AD6E95BB528}"/>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411929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81AD-F91E-4D8B-97A4-886E6B6284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C6F14-E82A-4661-A0F0-0B03D9A081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0A6104-3B8F-4FBE-8D5B-E9355156E4B9}"/>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5" name="Footer Placeholder 4">
            <a:extLst>
              <a:ext uri="{FF2B5EF4-FFF2-40B4-BE49-F238E27FC236}">
                <a16:creationId xmlns:a16="http://schemas.microsoft.com/office/drawing/2014/main" id="{E04E91F2-1A3D-474A-AA9F-431A78EA3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BEA2A-4188-4943-85F3-62B4AAA4365B}"/>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364907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D02A-E282-4943-AE5E-F26226AE3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E9D02-08CA-4F24-9CE5-735E3E6A0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5596AF-C39C-4A7C-A166-CEB42DAD3D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452703-D531-43DA-B525-06E35821EE7C}"/>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6" name="Footer Placeholder 5">
            <a:extLst>
              <a:ext uri="{FF2B5EF4-FFF2-40B4-BE49-F238E27FC236}">
                <a16:creationId xmlns:a16="http://schemas.microsoft.com/office/drawing/2014/main" id="{D659416F-5F73-442C-ABC7-47A45CCD88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CFA039-0C8C-4C3D-9103-48A45655073A}"/>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133370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CD75-07DB-43F2-B346-4B8A6AD74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550DD-A4C4-4E1A-A8AF-C19F00F64F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F1DD9B-89ED-4701-AF01-04936A0E95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719463-3F7B-4BDC-9C35-2DE9F6628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AF8D47-D248-4A73-B8EB-C5CFD1965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4E2526-08E8-46F2-A776-5D2D4CA7D7D2}"/>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8" name="Footer Placeholder 7">
            <a:extLst>
              <a:ext uri="{FF2B5EF4-FFF2-40B4-BE49-F238E27FC236}">
                <a16:creationId xmlns:a16="http://schemas.microsoft.com/office/drawing/2014/main" id="{5AAA4DB6-E554-4E29-AE50-B1C406D5FA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7A2FC-ED92-4DFA-8E43-6BDD626014C1}"/>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251563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123A-782D-4347-BEC1-12E19C90D9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6E42F5-7444-42E2-9FD6-C08CDB0DAC29}"/>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4" name="Footer Placeholder 3">
            <a:extLst>
              <a:ext uri="{FF2B5EF4-FFF2-40B4-BE49-F238E27FC236}">
                <a16:creationId xmlns:a16="http://schemas.microsoft.com/office/drawing/2014/main" id="{66AC9E02-0D98-443D-ACC0-D089FF27AF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C33EA0-0769-42B2-A9FA-08EA0CC13EEF}"/>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223897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F24FA-B09A-4D99-8F7F-56B8D0336C08}"/>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3" name="Footer Placeholder 2">
            <a:extLst>
              <a:ext uri="{FF2B5EF4-FFF2-40B4-BE49-F238E27FC236}">
                <a16:creationId xmlns:a16="http://schemas.microsoft.com/office/drawing/2014/main" id="{A55462D8-D14C-4215-B094-E5BE3FE55E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FFECE2-3323-4F39-9985-7AD4A69ABF6E}"/>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78418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8078-CF78-4656-916E-7108FA31D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79D43F-5956-4E40-AD48-65AE455EE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7CB142-98CD-4FEF-BDA0-1480735DC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906F4-D61F-4154-A30A-D5A94C9FF033}"/>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6" name="Footer Placeholder 5">
            <a:extLst>
              <a:ext uri="{FF2B5EF4-FFF2-40B4-BE49-F238E27FC236}">
                <a16:creationId xmlns:a16="http://schemas.microsoft.com/office/drawing/2014/main" id="{84184E79-E0B2-4977-BB7E-E6CDBB916C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F93E67-3BF0-4EE1-9E75-B65A396E0C0D}"/>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3905844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7B6A-ABB3-4942-B41A-B4B620DFB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1CDF9D-A7F2-4296-8EA6-E6B3B3DD8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530B50-D38B-492D-83A4-9656F8419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EB7CB3-E50D-4C2B-99D3-0E2CB41F3618}"/>
              </a:ext>
            </a:extLst>
          </p:cNvPr>
          <p:cNvSpPr>
            <a:spLocks noGrp="1"/>
          </p:cNvSpPr>
          <p:nvPr>
            <p:ph type="dt" sz="half" idx="10"/>
          </p:nvPr>
        </p:nvSpPr>
        <p:spPr/>
        <p:txBody>
          <a:bodyPr/>
          <a:lstStyle/>
          <a:p>
            <a:fld id="{53D657B4-9E2B-4E63-8A01-BF27A8EC9A48}" type="datetimeFigureOut">
              <a:rPr lang="en-US" smtClean="0"/>
              <a:pPr/>
              <a:t>2/7/2025</a:t>
            </a:fld>
            <a:endParaRPr lang="en-US"/>
          </a:p>
        </p:txBody>
      </p:sp>
      <p:sp>
        <p:nvSpPr>
          <p:cNvPr id="6" name="Footer Placeholder 5">
            <a:extLst>
              <a:ext uri="{FF2B5EF4-FFF2-40B4-BE49-F238E27FC236}">
                <a16:creationId xmlns:a16="http://schemas.microsoft.com/office/drawing/2014/main" id="{F9CF3D81-7751-4542-97DB-589AF8B6C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15554-AFBA-4B30-9D77-E97D27B5A76F}"/>
              </a:ext>
            </a:extLst>
          </p:cNvPr>
          <p:cNvSpPr>
            <a:spLocks noGrp="1"/>
          </p:cNvSpPr>
          <p:nvPr>
            <p:ph type="sldNum" sz="quarter" idx="12"/>
          </p:nvPr>
        </p:nvSpPr>
        <p:spPr/>
        <p:txBody>
          <a:bodyPr/>
          <a:lstStyle/>
          <a:p>
            <a:fld id="{34902504-58BD-408F-80A8-E02DC9824D78}" type="slidenum">
              <a:rPr lang="en-US" smtClean="0"/>
              <a:pPr/>
              <a:t>‹#›</a:t>
            </a:fld>
            <a:endParaRPr lang="en-US"/>
          </a:p>
        </p:txBody>
      </p:sp>
    </p:spTree>
    <p:extLst>
      <p:ext uri="{BB962C8B-B14F-4D97-AF65-F5344CB8AC3E}">
        <p14:creationId xmlns:p14="http://schemas.microsoft.com/office/powerpoint/2010/main" val="298563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rgbClr val="1180C5"/>
            </a:gs>
            <a:gs pos="100000">
              <a:srgbClr val="333399"/>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938CBB-B9A8-4AEF-B67A-AE6ADA808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931F12-1ED2-44E3-973C-C72789BE7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6B3A8-8995-4CF1-8A27-5AF43D07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657B4-9E2B-4E63-8A01-BF27A8EC9A48}" type="datetimeFigureOut">
              <a:rPr lang="en-US" smtClean="0"/>
              <a:pPr/>
              <a:t>2/7/2025</a:t>
            </a:fld>
            <a:endParaRPr lang="en-US"/>
          </a:p>
        </p:txBody>
      </p:sp>
      <p:sp>
        <p:nvSpPr>
          <p:cNvPr id="5" name="Footer Placeholder 4">
            <a:extLst>
              <a:ext uri="{FF2B5EF4-FFF2-40B4-BE49-F238E27FC236}">
                <a16:creationId xmlns:a16="http://schemas.microsoft.com/office/drawing/2014/main" id="{0071F50D-F6DF-4708-A8D5-24B700F9B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D37FAF-5518-42D6-B5C6-935BE49D3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02504-58BD-408F-80A8-E02DC9824D78}" type="slidenum">
              <a:rPr lang="en-US" smtClean="0"/>
              <a:pPr/>
              <a:t>‹#›</a:t>
            </a:fld>
            <a:endParaRPr lang="en-US"/>
          </a:p>
        </p:txBody>
      </p:sp>
    </p:spTree>
    <p:extLst>
      <p:ext uri="{BB962C8B-B14F-4D97-AF65-F5344CB8AC3E}">
        <p14:creationId xmlns:p14="http://schemas.microsoft.com/office/powerpoint/2010/main" val="249176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3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0.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1.png"/><Relationship Id="rId7"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3.png"/><Relationship Id="rId9" Type="http://schemas.openxmlformats.org/officeDocument/2006/relationships/image" Target="../media/image5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56.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6996" y="911703"/>
            <a:ext cx="11178009" cy="5034595"/>
          </a:xfrm>
          <a:prstGeom prst="rect">
            <a:avLst/>
          </a:prstGeom>
        </p:spPr>
      </p:pic>
      <p:sp>
        <p:nvSpPr>
          <p:cNvPr id="15" name="TextBox 14">
            <a:extLst>
              <a:ext uri="{FF2B5EF4-FFF2-40B4-BE49-F238E27FC236}">
                <a16:creationId xmlns:a16="http://schemas.microsoft.com/office/drawing/2014/main" id="{0F0364C9-6FD1-4D2E-AAA0-C07967713212}"/>
              </a:ext>
            </a:extLst>
          </p:cNvPr>
          <p:cNvSpPr txBox="1"/>
          <p:nvPr/>
        </p:nvSpPr>
        <p:spPr>
          <a:xfrm>
            <a:off x="449587" y="3429099"/>
            <a:ext cx="11235418" cy="584775"/>
          </a:xfrm>
          <a:prstGeom prst="rect">
            <a:avLst/>
          </a:prstGeom>
          <a:noFill/>
        </p:spPr>
        <p:txBody>
          <a:bodyPr wrap="square" rtlCol="0">
            <a:spAutoFit/>
          </a:bodyPr>
          <a:lstStyle/>
          <a:p>
            <a:pPr algn="ctr"/>
            <a:r>
              <a:rPr lang="ka-GE" sz="3200" dirty="0">
                <a:solidFill>
                  <a:schemeClr val="bg1"/>
                </a:solidFill>
                <a:effectLst>
                  <a:outerShdw blurRad="38100" dist="38100" dir="2700000" algn="tl">
                    <a:srgbClr val="000000">
                      <a:alpha val="43137"/>
                    </a:srgbClr>
                  </a:outerShdw>
                </a:effectLst>
                <a:latin typeface="BPG Banner Caps" panose="02060504020202060204" pitchFamily="18" charset="0"/>
              </a:rPr>
              <a:t>2024 წლის ანგარიში</a:t>
            </a:r>
          </a:p>
        </p:txBody>
      </p:sp>
      <p:sp>
        <p:nvSpPr>
          <p:cNvPr id="19" name="Rectangle 18">
            <a:extLst>
              <a:ext uri="{FF2B5EF4-FFF2-40B4-BE49-F238E27FC236}">
                <a16:creationId xmlns:a16="http://schemas.microsoft.com/office/drawing/2014/main" id="{1AAB1744-D65C-4214-877A-ED9DFBB1CE03}"/>
              </a:ext>
            </a:extLst>
          </p:cNvPr>
          <p:cNvSpPr/>
          <p:nvPr/>
        </p:nvSpPr>
        <p:spPr>
          <a:xfrm>
            <a:off x="4724400" y="5946297"/>
            <a:ext cx="2743200" cy="58357"/>
          </a:xfrm>
          <a:prstGeom prst="rect">
            <a:avLst/>
          </a:prstGeom>
          <a:solidFill>
            <a:srgbClr val="FFD20A"/>
          </a:solidFill>
          <a:ln>
            <a:noFill/>
          </a:ln>
          <a:effectLst>
            <a:outerShdw blurRad="50800" dist="38100" dir="5400000" algn="t" rotWithShape="0">
              <a:prstClr val="black">
                <a:alpha val="15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7A7728-DC06-4535-82AE-E6F4892569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2221" y="679826"/>
            <a:ext cx="2787559" cy="2787559"/>
          </a:xfrm>
          <a:prstGeom prst="rect">
            <a:avLst/>
          </a:prstGeom>
          <a:effectLst>
            <a:outerShdw blurRad="114300" dist="88900" dir="5400000" algn="t" rotWithShape="0">
              <a:prstClr val="black">
                <a:alpha val="20000"/>
              </a:prstClr>
            </a:outerShdw>
          </a:effectLst>
        </p:spPr>
      </p:pic>
      <p:sp>
        <p:nvSpPr>
          <p:cNvPr id="16" name="TextBox 15">
            <a:extLst>
              <a:ext uri="{FF2B5EF4-FFF2-40B4-BE49-F238E27FC236}">
                <a16:creationId xmlns:a16="http://schemas.microsoft.com/office/drawing/2014/main" id="{8DE1A8BF-5426-4405-966B-7D98FB16519E}"/>
              </a:ext>
            </a:extLst>
          </p:cNvPr>
          <p:cNvSpPr txBox="1"/>
          <p:nvPr/>
        </p:nvSpPr>
        <p:spPr>
          <a:xfrm>
            <a:off x="478291" y="6032441"/>
            <a:ext cx="11235418" cy="584775"/>
          </a:xfrm>
          <a:prstGeom prst="rect">
            <a:avLst/>
          </a:prstGeom>
          <a:noFill/>
        </p:spPr>
        <p:txBody>
          <a:bodyPr wrap="square" rtlCol="0">
            <a:spAutoFit/>
          </a:bodyPr>
          <a:lstStyle/>
          <a:p>
            <a:pPr algn="ctr"/>
            <a:r>
              <a:rPr lang="ka-GE" sz="3200" dirty="0">
                <a:solidFill>
                  <a:schemeClr val="bg1"/>
                </a:solidFill>
                <a:effectLst>
                  <a:outerShdw blurRad="38100" dist="38100" dir="2700000" algn="tl">
                    <a:srgbClr val="000000">
                      <a:alpha val="43137"/>
                    </a:srgbClr>
                  </a:outerShdw>
                </a:effectLst>
                <a:latin typeface="BPG Banner Caps" panose="02060504020202060204" pitchFamily="18" charset="0"/>
              </a:rPr>
              <a:t>2024</a:t>
            </a:r>
          </a:p>
        </p:txBody>
      </p:sp>
      <p:sp>
        <p:nvSpPr>
          <p:cNvPr id="17" name="Rectangle 16">
            <a:extLst>
              <a:ext uri="{FF2B5EF4-FFF2-40B4-BE49-F238E27FC236}">
                <a16:creationId xmlns:a16="http://schemas.microsoft.com/office/drawing/2014/main" id="{D10760B1-0524-4183-AEEF-1B1BB9B1D8E9}"/>
              </a:ext>
            </a:extLst>
          </p:cNvPr>
          <p:cNvSpPr/>
          <p:nvPr/>
        </p:nvSpPr>
        <p:spPr>
          <a:xfrm>
            <a:off x="3352800" y="5966331"/>
            <a:ext cx="5486400" cy="182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F0364C9-6FD1-4D2E-AAA0-C07967713212}"/>
              </a:ext>
            </a:extLst>
          </p:cNvPr>
          <p:cNvSpPr txBox="1"/>
          <p:nvPr/>
        </p:nvSpPr>
        <p:spPr>
          <a:xfrm>
            <a:off x="815075" y="4313127"/>
            <a:ext cx="10561850" cy="461665"/>
          </a:xfrm>
          <a:prstGeom prst="rect">
            <a:avLst/>
          </a:prstGeom>
          <a:noFill/>
        </p:spPr>
        <p:txBody>
          <a:bodyPr wrap="square" rtlCol="0">
            <a:spAutoFit/>
          </a:bodyPr>
          <a:lstStyle/>
          <a:p>
            <a:pPr algn="ctr"/>
            <a:r>
              <a:rPr lang="ka-GE" sz="2400" dirty="0">
                <a:solidFill>
                  <a:schemeClr val="bg1"/>
                </a:solidFill>
                <a:effectLst>
                  <a:outerShdw blurRad="38100" dist="38100" dir="2700000" algn="tl">
                    <a:srgbClr val="000000">
                      <a:alpha val="43137"/>
                    </a:srgbClr>
                  </a:outerShdw>
                </a:effectLst>
                <a:latin typeface="BPG Banner Caps" panose="02060504020202060204" pitchFamily="18" charset="0"/>
              </a:rPr>
              <a:t>საქართველოს საგარეო საქმეთა სამინისტრო</a:t>
            </a:r>
          </a:p>
        </p:txBody>
      </p:sp>
    </p:spTree>
    <p:extLst>
      <p:ext uri="{BB962C8B-B14F-4D97-AF65-F5344CB8AC3E}">
        <p14:creationId xmlns:p14="http://schemas.microsoft.com/office/powerpoint/2010/main" val="161437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fltVal val="0"/>
                                          </p:val>
                                        </p:tav>
                                        <p:tav tm="100000">
                                          <p:val>
                                            <p:strVal val="#ppt_w"/>
                                          </p:val>
                                        </p:tav>
                                      </p:tavLst>
                                    </p:anim>
                                    <p:anim calcmode="lin" valueType="num">
                                      <p:cBhvr>
                                        <p:cTn id="8" dur="700" fill="hold"/>
                                        <p:tgtEl>
                                          <p:spTgt spid="3"/>
                                        </p:tgtEl>
                                        <p:attrNameLst>
                                          <p:attrName>ppt_h</p:attrName>
                                        </p:attrNameLst>
                                      </p:cBhvr>
                                      <p:tavLst>
                                        <p:tav tm="0">
                                          <p:val>
                                            <p:fltVal val="0"/>
                                          </p:val>
                                        </p:tav>
                                        <p:tav tm="100000">
                                          <p:val>
                                            <p:strVal val="#ppt_h"/>
                                          </p:val>
                                        </p:tav>
                                      </p:tavLst>
                                    </p:anim>
                                    <p:animEffect transition="in" filter="fade">
                                      <p:cBhvr>
                                        <p:cTn id="9" dur="700"/>
                                        <p:tgtEl>
                                          <p:spTgt spid="3"/>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par>
                                <p:cTn id="13" presetID="22" presetClass="entr" presetSubtype="8" fill="hold" grpId="0" nodeType="withEffect">
                                  <p:stCondLst>
                                    <p:cond delay="8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par>
                                <p:cTn id="16" presetID="22" presetClass="entr" presetSubtype="8" fill="hold" grpId="0" nodeType="withEffect">
                                  <p:stCondLst>
                                    <p:cond delay="80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1500"/>
                                        <p:tgtEl>
                                          <p:spTgt spid="17"/>
                                        </p:tgtEl>
                                      </p:cBhvr>
                                    </p:animEffect>
                                  </p:childTnLst>
                                </p:cTn>
                              </p:par>
                              <p:par>
                                <p:cTn id="19" presetID="10" presetClass="entr" presetSubtype="0" fill="hold" grpId="0" nodeType="withEffect">
                                  <p:stCondLst>
                                    <p:cond delay="13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700"/>
                                        <p:tgtEl>
                                          <p:spTgt spid="16"/>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P spid="19" grpId="0" animBg="1"/>
      <p:bldP spid="16" grpId="0"/>
      <p:bldP spid="17" grpId="0" animBg="1"/>
      <p:bldP spid="10"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 y="1366702"/>
            <a:ext cx="12192000" cy="5491298"/>
          </a:xfrm>
          <a:prstGeom prst="rect">
            <a:avLst/>
          </a:prstGeom>
        </p:spPr>
      </p:pic>
      <p:pic>
        <p:nvPicPr>
          <p:cNvPr id="10" name="Picture 9">
            <a:extLst>
              <a:ext uri="{FF2B5EF4-FFF2-40B4-BE49-F238E27FC236}">
                <a16:creationId xmlns:a16="http://schemas.microsoft.com/office/drawing/2014/main" id="{D63355E8-C693-4466-A870-3A68791A530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076550" y="1360479"/>
            <a:ext cx="3445675" cy="3445675"/>
          </a:xfrm>
          <a:prstGeom prst="rect">
            <a:avLst/>
          </a:prstGeom>
        </p:spPr>
      </p:pic>
      <p:pic>
        <p:nvPicPr>
          <p:cNvPr id="11" name="Picture 10">
            <a:extLst>
              <a:ext uri="{FF2B5EF4-FFF2-40B4-BE49-F238E27FC236}">
                <a16:creationId xmlns:a16="http://schemas.microsoft.com/office/drawing/2014/main" id="{F40CC1C1-8ADF-4BB9-85C8-D5028468313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66138" y="2062702"/>
            <a:ext cx="2065004" cy="2038743"/>
          </a:xfrm>
          <a:prstGeom prst="rect">
            <a:avLst/>
          </a:prstGeom>
        </p:spPr>
      </p:pic>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6A98E0-38D2-4E53-BA0E-12E2334C9A55}"/>
              </a:ext>
            </a:extLst>
          </p:cNvPr>
          <p:cNvSpPr txBox="1"/>
          <p:nvPr/>
        </p:nvSpPr>
        <p:spPr>
          <a:xfrm>
            <a:off x="4380579" y="483296"/>
            <a:ext cx="6321287" cy="400110"/>
          </a:xfrm>
          <a:prstGeom prst="rect">
            <a:avLst/>
          </a:prstGeom>
          <a:noFill/>
        </p:spPr>
        <p:txBody>
          <a:bodyPr wrap="square" rtlCol="0">
            <a:spAutoFit/>
          </a:bodyPr>
          <a:lstStyle/>
          <a:p>
            <a:r>
              <a:rPr lang="ka-GE" sz="2000" dirty="0">
                <a:latin typeface="BPG Square 37 Cond Caps" panose="020B0603030804020204" pitchFamily="34" charset="0"/>
              </a:rPr>
              <a:t>თანამშრომლობის სხვადასხვა მიმართულებები</a:t>
            </a:r>
          </a:p>
        </p:txBody>
      </p:sp>
      <p:sp>
        <p:nvSpPr>
          <p:cNvPr id="13" name="TextBox 12">
            <a:extLst>
              <a:ext uri="{FF2B5EF4-FFF2-40B4-BE49-F238E27FC236}">
                <a16:creationId xmlns:a16="http://schemas.microsoft.com/office/drawing/2014/main" id="{049D369B-89CC-4FB3-88B1-DEA5B5F10922}"/>
              </a:ext>
            </a:extLst>
          </p:cNvPr>
          <p:cNvSpPr txBox="1"/>
          <p:nvPr/>
        </p:nvSpPr>
        <p:spPr>
          <a:xfrm>
            <a:off x="330225" y="1901833"/>
            <a:ext cx="9005685" cy="3016210"/>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მიმდინარეობდა კანდიდატის სტატუსის მქონე სხვა ქვეყნებთან თანამშრომლობის გაძლიერება გაწევრიანების გზაზე, მათ მიერ შეძენილი გამოცდილების გაზიარებისა და საუკეთესო პრაქტიკის შესწავლის მიზნით;</a:t>
            </a:r>
          </a:p>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ევროკავშირის საკანონმდებლო და ინსტიტუციურ სტანდარტებთან მეტი თავსებადობის მისაღწევად აქტიურად მიმდინარეობდა მუშაობა ევროკავშირის ჩარჩო პროგრამებსა და სპეციალიზებულ სააგენტოებში ჩართულობის გაზრდის კუთხით;</a:t>
            </a:r>
          </a:p>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 ჩაერთო ორგანიზებული დანაშაულისა და მაღალი დონის კორუფციის წინააღმდეგ ბრძოლის საკითხებზე შესაბამისი სტატისტიკური მონაცემების ევროკომისიის მიერ შექმნილ სპეციალურ პორტალზე ინტეგრირების პროცესში. საქართველო აღნიშნულ პორტალზე დარეგისტრირებულია გაფართოების პროცესში მყოფ სხვა ქვეყნებთან ერთად.</a:t>
            </a:r>
          </a:p>
        </p:txBody>
      </p:sp>
      <p:pic>
        <p:nvPicPr>
          <p:cNvPr id="9" name="Picture 8" descr="1200px-Insignia_of_the_European_External_Action_Service.svg_.png"/>
          <p:cNvPicPr>
            <a:picLocks noChangeAspect="1"/>
          </p:cNvPicPr>
          <p:nvPr/>
        </p:nvPicPr>
        <p:blipFill>
          <a:blip r:embed="rId6" cstate="print"/>
          <a:stretch>
            <a:fillRect/>
          </a:stretch>
        </p:blipFill>
        <p:spPr>
          <a:xfrm>
            <a:off x="10542894" y="186931"/>
            <a:ext cx="1453914" cy="949890"/>
          </a:xfrm>
          <a:prstGeom prst="rect">
            <a:avLst/>
          </a:prstGeom>
        </p:spPr>
      </p:pic>
      <p:pic>
        <p:nvPicPr>
          <p:cNvPr id="12" name="Picture 11"/>
          <p:cNvPicPr>
            <a:picLocks noChangeAspect="1"/>
          </p:cNvPicPr>
          <p:nvPr/>
        </p:nvPicPr>
        <p:blipFill>
          <a:blip r:embed="rId7"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7978" y="5173943"/>
            <a:ext cx="1383416" cy="138341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8">
            <a:duotone>
              <a:schemeClr val="accent5">
                <a:shade val="45000"/>
                <a:satMod val="135000"/>
              </a:schemeClr>
              <a:prstClr val="white"/>
            </a:duotone>
            <a:extLst>
              <a:ext uri="{28A0092B-C50C-407E-A947-70E740481C1C}">
                <a14:useLocalDpi xmlns:a14="http://schemas.microsoft.com/office/drawing/2010/main" val="0"/>
              </a:ext>
            </a:extLst>
          </a:blip>
          <a:srcRect l="13789" t="14444" r="10901" b="23625"/>
          <a:stretch/>
        </p:blipFill>
        <p:spPr>
          <a:xfrm>
            <a:off x="3811467" y="5159677"/>
            <a:ext cx="1591243" cy="1411947"/>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45603" y="5258325"/>
            <a:ext cx="1151750" cy="1151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352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5" presetClass="entr" presetSubtype="0" fill="hold" nodeType="withEffect">
                                  <p:stCondLst>
                                    <p:cond delay="0"/>
                                  </p:stCondLst>
                                  <p:iterate type="lt">
                                    <p:tmPct val="5172"/>
                                  </p:iterate>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2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75411"/>
            <a:ext cx="12192000" cy="549129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222" y="1404964"/>
            <a:ext cx="4289775" cy="4209642"/>
          </a:xfrm>
          <a:prstGeom prst="rect">
            <a:avLst/>
          </a:prstGeom>
        </p:spPr>
      </p:pic>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9D369B-89CC-4FB3-88B1-DEA5B5F10922}"/>
              </a:ext>
            </a:extLst>
          </p:cNvPr>
          <p:cNvSpPr txBox="1"/>
          <p:nvPr/>
        </p:nvSpPr>
        <p:spPr>
          <a:xfrm>
            <a:off x="359748" y="2619634"/>
            <a:ext cx="11021927" cy="298543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ევროკავშირში ინტეგრაციის 2023 წლის სამოქმედო გეგმის შესრულების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ანგარიში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და 2024 წლის სამოქმედო გეგმის განხორციელების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ანგარიში და 2025 წლის სამოქმედო გეგმა;</a:t>
            </a: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ევროკავშირის გაფართოების პაკეტის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ფარგლებში, მომზადდა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და ევროკომისიას გადაეცა საქართველოს პროგრესის შესახებ ანგარიში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და შეფასების დოკუმენტის ანალიზი;</a:t>
            </a:r>
            <a:endParaRPr lang="ka-GE" sz="1600" i="1"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800"/>
              </a:spcAft>
              <a:buFont typeface="Arial" panose="020B0604020202020204" pitchFamily="34" charset="0"/>
              <a:buChar char="•"/>
            </a:pP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ანგარიშები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ევროკომისიის მიერ განსაზღვრული 9 ნაბიჯის განხორციელების შესახებ მთავრობის მიერ 2023 წლის ნოემბერში დამტკიცებული სამოქმედო გეგმის შესრულების შესახებ;</a:t>
            </a:r>
          </a:p>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23 იანვარს ქ. ბრიუსელში გაიმართა უსაფრთხოების საკითხებზე მაღალი დონის სტრატეგიული დიალოგის შეხვედრა;</a:t>
            </a:r>
          </a:p>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26 მარტს გაიმართა საქართველოს ევროკავშირში ინტეგრაციის სამთავრობო კომისიის 71-ე სხდომა.</a:t>
            </a:r>
          </a:p>
        </p:txBody>
      </p:sp>
      <p:sp>
        <p:nvSpPr>
          <p:cNvPr id="15" name="TextBox 14">
            <a:extLst>
              <a:ext uri="{FF2B5EF4-FFF2-40B4-BE49-F238E27FC236}">
                <a16:creationId xmlns:a16="http://schemas.microsoft.com/office/drawing/2014/main" id="{FC6A98E0-38D2-4E53-BA0E-12E2334C9A55}"/>
              </a:ext>
            </a:extLst>
          </p:cNvPr>
          <p:cNvSpPr txBox="1"/>
          <p:nvPr/>
        </p:nvSpPr>
        <p:spPr>
          <a:xfrm>
            <a:off x="5870712" y="485909"/>
            <a:ext cx="6321287" cy="400110"/>
          </a:xfrm>
          <a:prstGeom prst="rect">
            <a:avLst/>
          </a:prstGeom>
          <a:noFill/>
        </p:spPr>
        <p:txBody>
          <a:bodyPr wrap="square" rtlCol="0">
            <a:spAutoFit/>
          </a:bodyPr>
          <a:lstStyle/>
          <a:p>
            <a:r>
              <a:rPr lang="ka-GE" sz="2000" dirty="0">
                <a:latin typeface="BPG Square 37 Cond Caps" panose="020B0603030804020204" pitchFamily="34" charset="0"/>
              </a:rPr>
              <a:t>ევროინტეგრაცია</a:t>
            </a:r>
          </a:p>
        </p:txBody>
      </p:sp>
      <p:pic>
        <p:nvPicPr>
          <p:cNvPr id="10" name="Picture 9" descr="1200px-Insignia_of_the_European_External_Action_Service.svg_.png"/>
          <p:cNvPicPr>
            <a:picLocks noChangeAspect="1"/>
          </p:cNvPicPr>
          <p:nvPr/>
        </p:nvPicPr>
        <p:blipFill>
          <a:blip r:embed="rId5" cstate="print"/>
          <a:stretch>
            <a:fillRect/>
          </a:stretch>
        </p:blipFill>
        <p:spPr>
          <a:xfrm>
            <a:off x="10372372" y="185109"/>
            <a:ext cx="1453914" cy="949890"/>
          </a:xfrm>
          <a:prstGeom prst="rect">
            <a:avLst/>
          </a:prstGeom>
        </p:spPr>
      </p:pic>
      <p:sp>
        <p:nvSpPr>
          <p:cNvPr id="11" name="TextBox 10">
            <a:extLst>
              <a:ext uri="{FF2B5EF4-FFF2-40B4-BE49-F238E27FC236}">
                <a16:creationId xmlns:a16="http://schemas.microsoft.com/office/drawing/2014/main" id="{DEE547A1-290E-4C57-AA9A-D368216BE393}"/>
              </a:ext>
            </a:extLst>
          </p:cNvPr>
          <p:cNvSpPr txBox="1"/>
          <p:nvPr/>
        </p:nvSpPr>
        <p:spPr>
          <a:xfrm>
            <a:off x="608324" y="2066243"/>
            <a:ext cx="8423031" cy="342851"/>
          </a:xfrm>
          <a:prstGeom prst="rect">
            <a:avLst/>
          </a:prstGeom>
          <a:noFill/>
        </p:spPr>
        <p:txBody>
          <a:bodyPr wrap="square" rtlCol="0">
            <a:spAutoFit/>
          </a:bodyPr>
          <a:lstStyle/>
          <a:p>
            <a:pPr>
              <a:lnSpc>
                <a:spcPct val="110000"/>
              </a:lnSpc>
              <a:spcAft>
                <a:spcPts val="1200"/>
              </a:spcAft>
            </a:pPr>
            <a:r>
              <a:rPr lang="ka-GE" sz="1600" dirty="0">
                <a:solidFill>
                  <a:schemeClr val="bg1"/>
                </a:solidFill>
                <a:effectLst>
                  <a:outerShdw blurRad="38100" dist="38100" dir="2700000" algn="tl">
                    <a:srgbClr val="000000">
                      <a:alpha val="43137"/>
                    </a:srgbClr>
                  </a:outerShdw>
                </a:effectLst>
                <a:latin typeface="BPG Banner Caps" panose="020B0604020202020204" charset="0"/>
              </a:rPr>
              <a:t>საანგარიშო პერიოდში მომზადდა:</a:t>
            </a:r>
          </a:p>
        </p:txBody>
      </p:sp>
    </p:spTree>
    <p:extLst>
      <p:ext uri="{BB962C8B-B14F-4D97-AF65-F5344CB8AC3E}">
        <p14:creationId xmlns:p14="http://schemas.microsoft.com/office/powerpoint/2010/main" val="29667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45" presetClass="entr" presetSubtype="0" fill="hold" nodeType="withEffect">
                                  <p:stCondLst>
                                    <p:cond delay="0"/>
                                  </p:stCondLst>
                                  <p:iterate type="lt">
                                    <p:tmPct val="5172"/>
                                  </p:iterate>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1000"/>
                                        <p:tgtEl>
                                          <p:spTgt spid="15">
                                            <p:txEl>
                                              <p:pRg st="0" end="0"/>
                                            </p:txEl>
                                          </p:spTgt>
                                        </p:tgtEl>
                                      </p:cBhvr>
                                    </p:animEffect>
                                    <p:anim calcmode="lin" valueType="num">
                                      <p:cBhvr>
                                        <p:cTn id="17" dur="1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18" dur="1000" fill="hold"/>
                                        <p:tgtEl>
                                          <p:spTgt spid="15">
                                            <p:txEl>
                                              <p:pRg st="0" end="0"/>
                                            </p:txEl>
                                          </p:spTgt>
                                        </p:tgtEl>
                                        <p:attrNameLst>
                                          <p:attrName>ppt_h</p:attrName>
                                        </p:attrNameLst>
                                      </p:cBhvr>
                                      <p:tavLst>
                                        <p:tav tm="0">
                                          <p:val>
                                            <p:strVal val="#ppt_h"/>
                                          </p:val>
                                        </p:tav>
                                        <p:tav tm="100000">
                                          <p:val>
                                            <p:strVal val="#ppt_h"/>
                                          </p:val>
                                        </p:tav>
                                      </p:tavLst>
                                    </p:anim>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F3B48B-9AA5-4A37-A9B6-C039EC0535C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427347" y="1419578"/>
            <a:ext cx="5337301" cy="5325441"/>
          </a:xfrm>
          <a:prstGeom prst="rect">
            <a:avLst/>
          </a:prstGeom>
        </p:spPr>
      </p:pic>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6A98E0-38D2-4E53-BA0E-12E2334C9A55}"/>
              </a:ext>
            </a:extLst>
          </p:cNvPr>
          <p:cNvSpPr txBox="1"/>
          <p:nvPr/>
        </p:nvSpPr>
        <p:spPr>
          <a:xfrm>
            <a:off x="4950373" y="455532"/>
            <a:ext cx="5359628" cy="400110"/>
          </a:xfrm>
          <a:prstGeom prst="rect">
            <a:avLst/>
          </a:prstGeom>
          <a:noFill/>
        </p:spPr>
        <p:txBody>
          <a:bodyPr wrap="square" rtlCol="0">
            <a:spAutoFit/>
          </a:bodyPr>
          <a:lstStyle/>
          <a:p>
            <a:pPr algn="ctr"/>
            <a:r>
              <a:rPr lang="ka-GE" sz="2000" dirty="0">
                <a:latin typeface="BPG Square 37 Cond Caps" panose="020B0603030804020204" pitchFamily="34" charset="0"/>
              </a:rPr>
              <a:t>ნატო-საქართველო</a:t>
            </a:r>
          </a:p>
        </p:txBody>
      </p:sp>
      <p:sp>
        <p:nvSpPr>
          <p:cNvPr id="15" name="TextBox 14">
            <a:extLst>
              <a:ext uri="{FF2B5EF4-FFF2-40B4-BE49-F238E27FC236}">
                <a16:creationId xmlns:a16="http://schemas.microsoft.com/office/drawing/2014/main" id="{049D369B-89CC-4FB3-88B1-DEA5B5F10922}"/>
              </a:ext>
            </a:extLst>
          </p:cNvPr>
          <p:cNvSpPr txBox="1"/>
          <p:nvPr/>
        </p:nvSpPr>
        <p:spPr>
          <a:xfrm>
            <a:off x="474789" y="2011893"/>
            <a:ext cx="10744174"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21 თებერვალს საქართველოს პრემიერ მინისტრმა ქ. ბრიუსელში მონაწილეობა მიიღო ნატო-საქართველოს კომისიის სხდომაში  და ორმხრივი შეხვედრა გამართა ნატო-ს გენერალურ მდივანთან;</a:t>
            </a:r>
          </a:p>
          <a:p>
            <a:pPr marL="285750" indent="-285750">
              <a:spcAft>
                <a:spcPts val="12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18 მარტს საქართველოს ეწვია ნატოს გენერალური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მდივანი;</a:t>
            </a: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2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9-11 ივლისს, ქ. ვაშინგტონში, საქართველოს  დელეგაციამ მიიღო მონაწილეობა ნატო-ს 75 წლისთავის აღსანიშნავ საიუბილეო სამიტში; დაესწრო აშშ-ს სახელმწიფო მდივნის მიერ ორგანიზებულ სამუშაო ვახშამს; ქალების, მშვიდობისა და უსაფრთხოების თემაზე მიძღვნილ მიღებასა და აშშ-ს პრეზიდენტის მიერ ნატო-ს 75-ე წლისთავის მიძღვნილ მიღებას;</a:t>
            </a:r>
          </a:p>
          <a:p>
            <a:pPr marL="285750" indent="-285750">
              <a:spcAft>
                <a:spcPts val="12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გაიმართა ნატო-საქართველოს კომისიის 4 სხდომა, მათ შორის ერთი ელჩების დონეზე; </a:t>
            </a:r>
          </a:p>
          <a:p>
            <a:pPr marL="285750" indent="-285750">
              <a:spcAft>
                <a:spcPts val="12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შემუშავდა საქართველოს 2024 წლის რიგით მე-16 წლიური ეროვნული პროგრამა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ANP)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და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მისი თვითშეფასების დოკუმენტი;</a:t>
            </a: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200"/>
              </a:spcAft>
              <a:buFont typeface="Arial" panose="020B0604020202020204" pitchFamily="34" charset="0"/>
              <a:buChar char="•"/>
            </a:pP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შემუშავდა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2023-2024 წწ. ნატო-საქართველოს ინდივიდუალურად მორგებული პარტნიორობის პროგრამის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ITPP)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შეფასების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დოკუმენტი;</a:t>
            </a: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spTree>
    <p:extLst>
      <p:ext uri="{BB962C8B-B14F-4D97-AF65-F5344CB8AC3E}">
        <p14:creationId xmlns:p14="http://schemas.microsoft.com/office/powerpoint/2010/main" val="24288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5" presetClass="entr" presetSubtype="0" fill="hold" nodeType="withEffect">
                                  <p:stCondLst>
                                    <p:cond delay="0"/>
                                  </p:stCondLst>
                                  <p:iterate type="lt">
                                    <p:tmPct val="5172"/>
                                  </p:iterate>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CF3B48B-9AA5-4A37-A9B6-C039EC0535C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214090" y="1375411"/>
            <a:ext cx="9467450" cy="5266269"/>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E547A1-290E-4C57-AA9A-D368216BE393}"/>
              </a:ext>
            </a:extLst>
          </p:cNvPr>
          <p:cNvSpPr txBox="1"/>
          <p:nvPr/>
        </p:nvSpPr>
        <p:spPr>
          <a:xfrm>
            <a:off x="1291858" y="5669531"/>
            <a:ext cx="10486285" cy="815608"/>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2024 წლის აშშ-ს კონსოლიდირებული ასიგნებების აქტი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Consolidated Appropriation’s Act FY24</a:t>
            </a:r>
            <a:r>
              <a:rPr lang="en-US"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600"/>
              </a:spcAft>
              <a:buFont typeface="Wingdings" panose="05000000000000000000" pitchFamily="2" charset="2"/>
              <a:buChar char="Ø"/>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აშშ-ის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თავდაცვის ავტორიზაციის ეროვნული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აქტი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H.R. 2670, the “National Defense Authorization Act (NDAA) for Fiscal Year 2024” (the “Act</a:t>
            </a:r>
            <a:r>
              <a:rPr lang="en-US"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sp>
        <p:nvSpPr>
          <p:cNvPr id="29" name="TextBox 28">
            <a:extLst>
              <a:ext uri="{FF2B5EF4-FFF2-40B4-BE49-F238E27FC236}">
                <a16:creationId xmlns:a16="http://schemas.microsoft.com/office/drawing/2014/main" id="{FC6A98E0-38D2-4E53-BA0E-12E2334C9A55}"/>
              </a:ext>
            </a:extLst>
          </p:cNvPr>
          <p:cNvSpPr txBox="1"/>
          <p:nvPr/>
        </p:nvSpPr>
        <p:spPr>
          <a:xfrm>
            <a:off x="5108417" y="524299"/>
            <a:ext cx="5359628" cy="400110"/>
          </a:xfrm>
          <a:prstGeom prst="rect">
            <a:avLst/>
          </a:prstGeom>
          <a:noFill/>
        </p:spPr>
        <p:txBody>
          <a:bodyPr wrap="square" rtlCol="0">
            <a:spAutoFit/>
          </a:bodyPr>
          <a:lstStyle/>
          <a:p>
            <a:r>
              <a:rPr lang="ka-GE" sz="2000" dirty="0">
                <a:latin typeface="BPG Square 37 Cond Caps" panose="020B0603030804020204" pitchFamily="34" charset="0"/>
              </a:rPr>
              <a:t>აშშ-საქართველო</a:t>
            </a:r>
          </a:p>
        </p:txBody>
      </p:sp>
      <p:sp>
        <p:nvSpPr>
          <p:cNvPr id="15" name="TextBox 14">
            <a:extLst>
              <a:ext uri="{FF2B5EF4-FFF2-40B4-BE49-F238E27FC236}">
                <a16:creationId xmlns:a16="http://schemas.microsoft.com/office/drawing/2014/main" id="{DEE547A1-290E-4C57-AA9A-D368216BE393}"/>
              </a:ext>
            </a:extLst>
          </p:cNvPr>
          <p:cNvSpPr txBox="1"/>
          <p:nvPr/>
        </p:nvSpPr>
        <p:spPr>
          <a:xfrm>
            <a:off x="202729" y="5205213"/>
            <a:ext cx="11786532" cy="307777"/>
          </a:xfrm>
          <a:prstGeom prst="rect">
            <a:avLst/>
          </a:prstGeom>
          <a:noFill/>
        </p:spPr>
        <p:txBody>
          <a:bodyPr wrap="square" rtlCol="0">
            <a:spAutoFit/>
          </a:bodyPr>
          <a:lstStyle/>
          <a:p>
            <a:pPr algn="ctr">
              <a:spcAft>
                <a:spcPts val="1200"/>
              </a:spcAft>
            </a:pPr>
            <a:r>
              <a:rPr lang="ka-GE" sz="1400" dirty="0" smtClean="0">
                <a:solidFill>
                  <a:schemeClr val="bg1"/>
                </a:solidFill>
                <a:effectLst>
                  <a:outerShdw blurRad="38100" dist="38100" dir="2700000" algn="tl">
                    <a:srgbClr val="000000">
                      <a:alpha val="43137"/>
                    </a:srgbClr>
                  </a:outerShdw>
                </a:effectLst>
                <a:latin typeface="BPG Banner Caps" panose="020B0604020202020204" charset="0"/>
              </a:rPr>
              <a:t>გრძელდება საქართველოს მხარდამჭერი ჩანაწერები აშშ-ს საკანონმდებლო აქტებში:</a:t>
            </a:r>
            <a:endParaRPr lang="ka-GE" sz="1200" dirty="0">
              <a:solidFill>
                <a:schemeClr val="bg1"/>
              </a:solidFill>
              <a:effectLst>
                <a:outerShdw blurRad="38100" dist="38100" dir="2700000" algn="tl">
                  <a:srgbClr val="000000">
                    <a:alpha val="43137"/>
                  </a:srgbClr>
                </a:outerShdw>
              </a:effectLst>
              <a:latin typeface="BPG Banner Caps" panose="020B0604020202020204" charset="0"/>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4759" y="185970"/>
            <a:ext cx="1585278" cy="994762"/>
          </a:xfrm>
          <a:prstGeom prst="rect">
            <a:avLst/>
          </a:prstGeom>
        </p:spPr>
      </p:pic>
      <p:sp>
        <p:nvSpPr>
          <p:cNvPr id="11" name="TextBox 10">
            <a:extLst>
              <a:ext uri="{FF2B5EF4-FFF2-40B4-BE49-F238E27FC236}">
                <a16:creationId xmlns:a16="http://schemas.microsoft.com/office/drawing/2014/main" id="{DEE547A1-290E-4C57-AA9A-D368216BE393}"/>
              </a:ext>
            </a:extLst>
          </p:cNvPr>
          <p:cNvSpPr txBox="1"/>
          <p:nvPr/>
        </p:nvSpPr>
        <p:spPr>
          <a:xfrm>
            <a:off x="378920" y="1966873"/>
            <a:ext cx="11137789" cy="2954655"/>
          </a:xfrm>
          <a:prstGeom prst="rect">
            <a:avLst/>
          </a:prstGeom>
          <a:noFill/>
        </p:spPr>
        <p:txBody>
          <a:bodyPr wrap="square" rtlCol="0">
            <a:spAutoFit/>
          </a:bodyPr>
          <a:lstStyle/>
          <a:p>
            <a:pPr marL="285750" indent="-285750" algn="just">
              <a:spcAft>
                <a:spcPts val="18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ეწვია გლობალურ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ანტიკორუფციულ საკითხებში აშშ-ის სახელმწიფო დეპარტამენტის კოორდინატორი რიჩარდ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ნეფიუ;</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gn="just">
              <a:spcAft>
                <a:spcPts val="18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ეწვია ამერიკის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შეერთებული შტატების სახელმწიფო დეპარტამენტის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კავკასიის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მოლაპარაკებების საკითხებში უფროსი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მრჩეველი,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ლუის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ბონო;</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gn="just">
              <a:spcAft>
                <a:spcPts val="18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ეწვია აშშ-ს სახელმწიფო მდივნის თანაშემწე ევროპისა და ევრაზიის საკითხებში - ჯეიმს ო’ბრაიენ და სახელმწიფო მდივნის თანაშემწის მოადგილე - ჯოშუა ჰაკი;</a:t>
            </a:r>
          </a:p>
          <a:p>
            <a:pPr marL="285750" indent="-285750" algn="just">
              <a:spcAft>
                <a:spcPts val="18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ეწვია აშშ-ის სახელმწიფო მდივნის მოადგილე სამოქალაქო უსაფრთხოების, დემოკრატიისა და ადამიანის უფლებების საკითხებში, ეზრა ზეია;</a:t>
            </a:r>
          </a:p>
          <a:p>
            <a:pPr marL="285750" indent="-285750" algn="just">
              <a:spcAft>
                <a:spcPts val="18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თბილისს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ეწვია აშშ-ის ორპარტიული და ორპალატიანი საპარლამენტო დელეგაცია, დემოკრატი სენატორი ჯინ შაჰინისა და რესპუბლიკელი კონგრესმენი მაიკ ტერნერის შემადგენლობით. </a:t>
            </a:r>
          </a:p>
        </p:txBody>
      </p:sp>
      <p:sp>
        <p:nvSpPr>
          <p:cNvPr id="12" name="TextBox 11">
            <a:extLst>
              <a:ext uri="{FF2B5EF4-FFF2-40B4-BE49-F238E27FC236}">
                <a16:creationId xmlns:a16="http://schemas.microsoft.com/office/drawing/2014/main" id="{DEE547A1-290E-4C57-AA9A-D368216BE393}"/>
              </a:ext>
            </a:extLst>
          </p:cNvPr>
          <p:cNvSpPr txBox="1"/>
          <p:nvPr/>
        </p:nvSpPr>
        <p:spPr>
          <a:xfrm>
            <a:off x="607835" y="1475755"/>
            <a:ext cx="8423031" cy="342851"/>
          </a:xfrm>
          <a:prstGeom prst="rect">
            <a:avLst/>
          </a:prstGeom>
          <a:noFill/>
        </p:spPr>
        <p:txBody>
          <a:bodyPr wrap="square" rtlCol="0">
            <a:spAutoFit/>
          </a:bodyPr>
          <a:lstStyle/>
          <a:p>
            <a:pPr>
              <a:lnSpc>
                <a:spcPct val="110000"/>
              </a:lnSpc>
              <a:spcAft>
                <a:spcPts val="1200"/>
              </a:spcAft>
            </a:pPr>
            <a:r>
              <a:rPr lang="ka-GE" sz="1600" dirty="0" smtClean="0">
                <a:solidFill>
                  <a:schemeClr val="bg1"/>
                </a:solidFill>
                <a:effectLst>
                  <a:outerShdw blurRad="38100" dist="38100" dir="2700000" algn="tl">
                    <a:srgbClr val="000000">
                      <a:alpha val="43137"/>
                    </a:srgbClr>
                  </a:outerShdw>
                </a:effectLst>
                <a:latin typeface="BPG Banner Caps" panose="020B0604020202020204" charset="0"/>
              </a:rPr>
              <a:t>განხორციელებული ვიზიტები:</a:t>
            </a:r>
            <a:endParaRPr lang="ka-GE" sz="1600" dirty="0">
              <a:solidFill>
                <a:schemeClr val="bg1"/>
              </a:solidFill>
              <a:effectLst>
                <a:outerShdw blurRad="38100" dist="38100" dir="2700000" algn="tl">
                  <a:srgbClr val="000000">
                    <a:alpha val="43137"/>
                  </a:srgbClr>
                </a:outerShdw>
              </a:effectLst>
              <a:latin typeface="BPG Banner Caps" panose="020B0604020202020204" charset="0"/>
            </a:endParaRPr>
          </a:p>
        </p:txBody>
      </p:sp>
    </p:spTree>
    <p:extLst>
      <p:ext uri="{BB962C8B-B14F-4D97-AF65-F5344CB8AC3E}">
        <p14:creationId xmlns:p14="http://schemas.microsoft.com/office/powerpoint/2010/main" val="1778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45" presetClass="entr" presetSubtype="0" fill="hold" nodeType="withEffect">
                                  <p:stCondLst>
                                    <p:cond delay="0"/>
                                  </p:stCondLst>
                                  <p:iterate type="lt">
                                    <p:tmPct val="5172"/>
                                  </p:iterate>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fade">
                                      <p:cBhvr>
                                        <p:cTn id="16" dur="1000"/>
                                        <p:tgtEl>
                                          <p:spTgt spid="29">
                                            <p:txEl>
                                              <p:pRg st="0" end="0"/>
                                            </p:txEl>
                                          </p:spTgt>
                                        </p:tgtEl>
                                      </p:cBhvr>
                                    </p:animEffect>
                                    <p:anim calcmode="lin" valueType="num">
                                      <p:cBhvr>
                                        <p:cTn id="17"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18" dur="1000" fill="hold"/>
                                        <p:tgtEl>
                                          <p:spTgt spid="29">
                                            <p:txEl>
                                              <p:pRg st="0" end="0"/>
                                            </p:txEl>
                                          </p:spTgt>
                                        </p:tgtEl>
                                        <p:attrNameLst>
                                          <p:attrName>ppt_h</p:attrName>
                                        </p:attrNameLst>
                                      </p:cBhvr>
                                      <p:tavLst>
                                        <p:tav tm="0">
                                          <p:val>
                                            <p:strVal val="#ppt_h"/>
                                          </p:val>
                                        </p:tav>
                                        <p:tav tm="100000">
                                          <p:val>
                                            <p:strVal val="#ppt_h"/>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15"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3789" y="1313338"/>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E547A1-290E-4C57-AA9A-D368216BE393}"/>
              </a:ext>
            </a:extLst>
          </p:cNvPr>
          <p:cNvSpPr txBox="1"/>
          <p:nvPr/>
        </p:nvSpPr>
        <p:spPr>
          <a:xfrm>
            <a:off x="337737" y="5838666"/>
            <a:ext cx="9557239" cy="803297"/>
          </a:xfrm>
          <a:prstGeom prst="rect">
            <a:avLst/>
          </a:prstGeom>
          <a:noFill/>
        </p:spPr>
        <p:txBody>
          <a:bodyPr wrap="square" rtlCol="0">
            <a:spAutoFit/>
          </a:bodyPr>
          <a:lstStyle/>
          <a:p>
            <a:pPr algn="ctr">
              <a:lnSpc>
                <a:spcPct val="110000"/>
              </a:lnSpc>
              <a:spcAft>
                <a:spcPts val="1200"/>
              </a:spcAft>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მაღალი დონის ვიზიტები: ფინეთი, ნორვეგია, შვედეთი, ხორვატია, სლოვაკეთი, ალბანეთი, უნგრეთი. თბილისს ეწვია შვედეთის საერთაშორისო განვითარების თანამშრომლობისა და საგარეო ვაჭრობის მინისტრი.  განხორციელდა ბალტიის ქვეყნების და ისლანდიის საგარეო საქმეთა მინისტრების ერთობლივი ვიზიტი საქართველოში;</a:t>
            </a:r>
          </a:p>
        </p:txBody>
      </p:sp>
      <p:sp>
        <p:nvSpPr>
          <p:cNvPr id="8" name="TextBox 7">
            <a:extLst>
              <a:ext uri="{FF2B5EF4-FFF2-40B4-BE49-F238E27FC236}">
                <a16:creationId xmlns:a16="http://schemas.microsoft.com/office/drawing/2014/main" id="{FB4BE40C-52B5-4C6E-90DF-6A7D1BC7151D}"/>
              </a:ext>
            </a:extLst>
          </p:cNvPr>
          <p:cNvSpPr txBox="1"/>
          <p:nvPr/>
        </p:nvSpPr>
        <p:spPr>
          <a:xfrm>
            <a:off x="6570321" y="461821"/>
            <a:ext cx="2346505" cy="400110"/>
          </a:xfrm>
          <a:prstGeom prst="rect">
            <a:avLst/>
          </a:prstGeom>
          <a:noFill/>
        </p:spPr>
        <p:txBody>
          <a:bodyPr wrap="square" rtlCol="0">
            <a:spAutoFit/>
          </a:bodyPr>
          <a:lstStyle/>
          <a:p>
            <a:r>
              <a:rPr lang="ka-GE" sz="2000" dirty="0">
                <a:latin typeface="BPG Square 37 Cond Caps" panose="020B0603030804020204" pitchFamily="34" charset="0"/>
              </a:rPr>
              <a:t>ევროპა</a:t>
            </a:r>
          </a:p>
        </p:txBody>
      </p:sp>
      <p:pic>
        <p:nvPicPr>
          <p:cNvPr id="33" name="Picture 32">
            <a:extLst>
              <a:ext uri="{FF2B5EF4-FFF2-40B4-BE49-F238E27FC236}">
                <a16:creationId xmlns:a16="http://schemas.microsoft.com/office/drawing/2014/main" id="{A28D2CDB-F40F-4079-8064-2EB237C8DC20}"/>
              </a:ext>
            </a:extLst>
          </p:cNvPr>
          <p:cNvPicPr>
            <a:picLocks noChangeAspect="1"/>
          </p:cNvPicPr>
          <p:nvPr/>
        </p:nvPicPr>
        <p:blipFill rotWithShape="1">
          <a:blip r:embed="rId5">
            <a:extLst>
              <a:ext uri="{28A0092B-C50C-407E-A947-70E740481C1C}">
                <a14:useLocalDpi xmlns:a14="http://schemas.microsoft.com/office/drawing/2010/main"/>
              </a:ext>
            </a:extLst>
          </a:blip>
          <a:srcRect l="57470" r="274"/>
          <a:stretch/>
        </p:blipFill>
        <p:spPr>
          <a:xfrm flipH="1">
            <a:off x="10184858" y="1801953"/>
            <a:ext cx="2007142" cy="4689119"/>
          </a:xfrm>
          <a:prstGeom prst="rect">
            <a:avLst/>
          </a:prstGeom>
        </p:spPr>
      </p:pic>
      <p:cxnSp>
        <p:nvCxnSpPr>
          <p:cNvPr id="26" name="Straight Connector 25"/>
          <p:cNvCxnSpPr/>
          <p:nvPr/>
        </p:nvCxnSpPr>
        <p:spPr>
          <a:xfrm flipV="1">
            <a:off x="3341221" y="5322490"/>
            <a:ext cx="3965037" cy="557"/>
          </a:xfrm>
          <a:prstGeom prst="line">
            <a:avLst/>
          </a:prstGeom>
          <a:ln>
            <a:solidFill>
              <a:srgbClr val="FFD20A"/>
            </a:solidFill>
          </a:ln>
          <a:effectLst>
            <a:glow rad="101600">
              <a:schemeClr val="accent5">
                <a:satMod val="175000"/>
                <a:alpha val="40000"/>
              </a:schemeClr>
            </a:glow>
          </a:effectLst>
        </p:spPr>
        <p:style>
          <a:lnRef idx="1">
            <a:schemeClr val="accent4"/>
          </a:lnRef>
          <a:fillRef idx="0">
            <a:schemeClr val="accent4"/>
          </a:fillRef>
          <a:effectRef idx="0">
            <a:schemeClr val="accent4"/>
          </a:effectRef>
          <a:fontRef idx="minor">
            <a:schemeClr val="tx1"/>
          </a:fontRef>
        </p:style>
      </p:cxnSp>
      <p:pic>
        <p:nvPicPr>
          <p:cNvPr id="4" name="Picture 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55783" y="3520418"/>
            <a:ext cx="1236214" cy="1236214"/>
          </a:xfrm>
          <a:prstGeom prst="rect">
            <a:avLst/>
          </a:prstGeom>
        </p:spPr>
      </p:pic>
      <p:sp>
        <p:nvSpPr>
          <p:cNvPr id="14" name="TextBox 13">
            <a:extLst>
              <a:ext uri="{FF2B5EF4-FFF2-40B4-BE49-F238E27FC236}">
                <a16:creationId xmlns:a16="http://schemas.microsoft.com/office/drawing/2014/main" id="{8D2AAAE5-048A-4A87-AEEF-113C16F30449}"/>
              </a:ext>
            </a:extLst>
          </p:cNvPr>
          <p:cNvSpPr txBox="1"/>
          <p:nvPr/>
        </p:nvSpPr>
        <p:spPr>
          <a:xfrm>
            <a:off x="629054" y="2099520"/>
            <a:ext cx="9170342" cy="3462230"/>
          </a:xfrm>
          <a:prstGeom prst="rect">
            <a:avLst/>
          </a:prstGeom>
          <a:solidFill>
            <a:schemeClr val="accent1">
              <a:alpha val="50000"/>
            </a:schemeClr>
          </a:solidFill>
          <a:ln w="19050">
            <a:solidFill>
              <a:srgbClr val="FFFF00"/>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spcAft>
                <a:spcPts val="600"/>
              </a:spcAft>
            </a:pPr>
            <a:r>
              <a:rPr lang="ka-GE" sz="1400" u="sng" dirty="0">
                <a:solidFill>
                  <a:schemeClr val="bg1"/>
                </a:solidFill>
                <a:effectLst>
                  <a:outerShdw blurRad="38100" dist="38100" dir="2700000" algn="tl">
                    <a:srgbClr val="000000">
                      <a:alpha val="43137"/>
                    </a:srgbClr>
                  </a:outerShdw>
                </a:effectLst>
                <a:latin typeface="BPG Square 37 Cond" panose="020B0603030804020204" pitchFamily="34" charset="0"/>
              </a:rPr>
              <a:t>უმაღლესი და მაღალი დონის ვიზიტები: </a:t>
            </a:r>
          </a:p>
          <a:p>
            <a:pPr marL="285750" indent="-285750">
              <a:spcAft>
                <a:spcPts val="600"/>
              </a:spcAft>
              <a:buFontTx/>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პრემიერ-მინისტრის ოფიციალური ვიზიტი გერმანიაში, ფედერალური კანცლერის მიწვევით;</a:t>
            </a:r>
          </a:p>
          <a:p>
            <a:pPr marL="285750" indent="-285750">
              <a:spcAft>
                <a:spcPts val="600"/>
              </a:spcAft>
              <a:buFontTx/>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ვიზიტი უნგრეთში. 28-29 ოქტომბერს ევროკავშირის თავმჯდომარე ქვეყნის - უნგრეთის პრემიერ-მინისტრი ეწვია საქართველოს;</a:t>
            </a:r>
          </a:p>
          <a:p>
            <a:pPr marL="285750" indent="-285750">
              <a:spcAft>
                <a:spcPts val="600"/>
              </a:spcAft>
              <a:buFontTx/>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ისტორიულ ხასიათს ატარებდა ისლანდიის პრეზიდენტის პირველი ოფიციალური ვიზიტი საქართველოში, წარმომადგენლობით ბიზნეს დელეგაციასთან ერთად;</a:t>
            </a:r>
          </a:p>
          <a:p>
            <a:pPr>
              <a:spcAft>
                <a:spcPts val="600"/>
              </a:spcAft>
            </a:pPr>
            <a:r>
              <a:rPr lang="ka-GE" sz="1400" u="sng" dirty="0">
                <a:solidFill>
                  <a:schemeClr val="bg1"/>
                </a:solidFill>
                <a:effectLst>
                  <a:outerShdw blurRad="38100" dist="38100" dir="2700000" algn="tl">
                    <a:srgbClr val="000000">
                      <a:alpha val="43137"/>
                    </a:srgbClr>
                  </a:outerShdw>
                </a:effectLst>
                <a:latin typeface="BPG Square 37 Cond" panose="020B0603030804020204" pitchFamily="34" charset="0"/>
              </a:rPr>
              <a:t>მაღალი დონის საერთაშორისო ფორუმები:</a:t>
            </a:r>
          </a:p>
          <a:p>
            <a:pPr marL="285750" indent="-285750">
              <a:lnSpc>
                <a:spcPct val="110000"/>
              </a:lnSpc>
              <a:spcAft>
                <a:spcPts val="600"/>
              </a:spcAft>
              <a:buFontTx/>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უკრაინის აღდგენის კონფერენცია; </a:t>
            </a:r>
          </a:p>
          <a:p>
            <a:pPr marL="285750" indent="-285750">
              <a:lnSpc>
                <a:spcPct val="110000"/>
              </a:lnSpc>
              <a:spcAft>
                <a:spcPts val="600"/>
              </a:spcAft>
              <a:buFontTx/>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ევროპის პოლიტიკური თანამეგობრობის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EPC)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სამიტები; </a:t>
            </a:r>
          </a:p>
          <a:p>
            <a:pPr marL="285750" indent="-285750">
              <a:lnSpc>
                <a:spcPct val="110000"/>
              </a:lnSpc>
              <a:spcAft>
                <a:spcPts val="600"/>
              </a:spcAft>
              <a:buFontTx/>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2024 გაერო-ს ცვლილების კონფერენციის -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COP29; </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600"/>
              </a:spcAft>
              <a:buFontTx/>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დავოსის მსოფლიო ეკონომიკური; მიუნხენის უსაფრთხოების კონფერენცია; </a:t>
            </a:r>
          </a:p>
          <a:p>
            <a:pPr marL="285750" indent="-285750">
              <a:lnSpc>
                <a:spcPct val="110000"/>
              </a:lnSpc>
              <a:spcAft>
                <a:spcPts val="600"/>
              </a:spcAft>
              <a:buFontTx/>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გაეროს გენერალური ასამბლეის 79-ე სესია)</a:t>
            </a:r>
          </a:p>
        </p:txBody>
      </p:sp>
      <p:sp>
        <p:nvSpPr>
          <p:cNvPr id="15" name="TextBox 14">
            <a:extLst>
              <a:ext uri="{FF2B5EF4-FFF2-40B4-BE49-F238E27FC236}">
                <a16:creationId xmlns:a16="http://schemas.microsoft.com/office/drawing/2014/main" id="{DEE547A1-290E-4C57-AA9A-D368216BE393}"/>
              </a:ext>
            </a:extLst>
          </p:cNvPr>
          <p:cNvSpPr txBox="1"/>
          <p:nvPr/>
        </p:nvSpPr>
        <p:spPr>
          <a:xfrm>
            <a:off x="333792" y="1519878"/>
            <a:ext cx="11438793" cy="338554"/>
          </a:xfrm>
          <a:prstGeom prst="rect">
            <a:avLst/>
          </a:prstGeom>
          <a:noFill/>
        </p:spPr>
        <p:txBody>
          <a:bodyPr wrap="square" rtlCol="0">
            <a:spAutoFit/>
          </a:bodyPr>
          <a:lstStyle/>
          <a:p>
            <a:pPr algn="ctr">
              <a:spcAft>
                <a:spcPts val="1800"/>
              </a:spcAft>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გაგრძელდა მუშაობა ევროპის ქვეყნებთან ორმხრივი თანამშრომლობის შემდგომი განვითარება-განმტკიცების მიმართულებით</a:t>
            </a:r>
          </a:p>
        </p:txBody>
      </p:sp>
    </p:spTree>
    <p:extLst>
      <p:ext uri="{BB962C8B-B14F-4D97-AF65-F5344CB8AC3E}">
        <p14:creationId xmlns:p14="http://schemas.microsoft.com/office/powerpoint/2010/main" val="3490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16" presetClass="entr" presetSubtype="21"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452" y="1507707"/>
            <a:ext cx="11178009" cy="5034595"/>
          </a:xfrm>
          <a:prstGeom prst="rect">
            <a:avLst/>
          </a:prstGeom>
        </p:spPr>
      </p:pic>
      <p:cxnSp>
        <p:nvCxnSpPr>
          <p:cNvPr id="16" name="Straight Connector 15"/>
          <p:cNvCxnSpPr/>
          <p:nvPr/>
        </p:nvCxnSpPr>
        <p:spPr>
          <a:xfrm flipV="1">
            <a:off x="3894938" y="2938191"/>
            <a:ext cx="3965037" cy="557"/>
          </a:xfrm>
          <a:prstGeom prst="line">
            <a:avLst/>
          </a:prstGeom>
          <a:ln>
            <a:solidFill>
              <a:srgbClr val="FFD20A"/>
            </a:solidFill>
          </a:ln>
          <a:effectLst>
            <a:glow rad="101600">
              <a:schemeClr val="accent5">
                <a:satMod val="175000"/>
                <a:alpha val="40000"/>
              </a:schemeClr>
            </a:glow>
          </a:effectLst>
        </p:spPr>
        <p:style>
          <a:lnRef idx="1">
            <a:schemeClr val="accent4"/>
          </a:lnRef>
          <a:fillRef idx="0">
            <a:schemeClr val="accent4"/>
          </a:fillRef>
          <a:effectRef idx="0">
            <a:schemeClr val="accent4"/>
          </a:effectRef>
          <a:fontRef idx="minor">
            <a:schemeClr val="tx1"/>
          </a:fontRef>
        </p:style>
      </p:cxnSp>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E547A1-290E-4C57-AA9A-D368216BE393}"/>
              </a:ext>
            </a:extLst>
          </p:cNvPr>
          <p:cNvSpPr txBox="1"/>
          <p:nvPr/>
        </p:nvSpPr>
        <p:spPr>
          <a:xfrm>
            <a:off x="691105" y="3079475"/>
            <a:ext cx="9912415" cy="1175706"/>
          </a:xfrm>
          <a:prstGeom prst="rect">
            <a:avLst/>
          </a:prstGeom>
          <a:noFill/>
        </p:spPr>
        <p:txBody>
          <a:bodyPr wrap="square" rtlCol="0">
            <a:spAutoFit/>
          </a:bodyPr>
          <a:lstStyle/>
          <a:p>
            <a:pPr algn="ctr">
              <a:lnSpc>
                <a:spcPct val="110000"/>
              </a:lnSpc>
              <a:spcAft>
                <a:spcPts val="1200"/>
              </a:spcAft>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მინისტრის მოადგილეები ჩართულნი იყვნენ სხვადასხვა საერთაშორისო ფორუმის მუშაობაში, კერძოდ, ხორვატიაში დუბროვნიკის ყოველწლიურ ფორუმში, ყირიმის საერთაშორისო პლატფორმის შავი ზღვის უსაფრთხოების მეორე კონფერენციაში, ბლედის უსაფრთხოების ფორუმში, სლოვენიაში, „</a:t>
            </a:r>
            <a:r>
              <a:rPr lang="ka-GE"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კარპაჩის</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ეკონომიკურ ფორუმში“, პოლონეთში</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sp>
        <p:nvSpPr>
          <p:cNvPr id="8" name="TextBox 7">
            <a:extLst>
              <a:ext uri="{FF2B5EF4-FFF2-40B4-BE49-F238E27FC236}">
                <a16:creationId xmlns:a16="http://schemas.microsoft.com/office/drawing/2014/main" id="{FB4BE40C-52B5-4C6E-90DF-6A7D1BC7151D}"/>
              </a:ext>
            </a:extLst>
          </p:cNvPr>
          <p:cNvSpPr txBox="1"/>
          <p:nvPr/>
        </p:nvSpPr>
        <p:spPr>
          <a:xfrm>
            <a:off x="6570321" y="461821"/>
            <a:ext cx="2346505" cy="400110"/>
          </a:xfrm>
          <a:prstGeom prst="rect">
            <a:avLst/>
          </a:prstGeom>
          <a:noFill/>
        </p:spPr>
        <p:txBody>
          <a:bodyPr wrap="square" rtlCol="0">
            <a:spAutoFit/>
          </a:bodyPr>
          <a:lstStyle/>
          <a:p>
            <a:r>
              <a:rPr lang="ka-GE" sz="2000" dirty="0">
                <a:latin typeface="BPG Square 37 Cond Caps" panose="020B0603030804020204" pitchFamily="34" charset="0"/>
              </a:rPr>
              <a:t>ევროპა</a:t>
            </a:r>
          </a:p>
        </p:txBody>
      </p:sp>
      <p:sp>
        <p:nvSpPr>
          <p:cNvPr id="18" name="TextBox 17">
            <a:extLst>
              <a:ext uri="{FF2B5EF4-FFF2-40B4-BE49-F238E27FC236}">
                <a16:creationId xmlns:a16="http://schemas.microsoft.com/office/drawing/2014/main" id="{8D2AAAE5-048A-4A87-AEEF-113C16F30449}"/>
              </a:ext>
            </a:extLst>
          </p:cNvPr>
          <p:cNvSpPr txBox="1"/>
          <p:nvPr/>
        </p:nvSpPr>
        <p:spPr>
          <a:xfrm>
            <a:off x="1292285" y="2064346"/>
            <a:ext cx="9170342" cy="584775"/>
          </a:xfrm>
          <a:prstGeom prst="rect">
            <a:avLst/>
          </a:prstGeom>
          <a:noFill/>
        </p:spPr>
        <p:txBody>
          <a:bodyPr wrap="square" rtlCol="0">
            <a:spAutoFit/>
          </a:bodyPr>
          <a:lstStyle/>
          <a:p>
            <a:pPr algn="ctr">
              <a:spcAft>
                <a:spcPts val="1800"/>
              </a:spcAft>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გაიმართა ორმხრივი პოლიტიკური კონსულტაციები ირლანდიასთან, შვეიცარიასთან, პოლონეთთან, </a:t>
            </a:r>
            <a:r>
              <a:rPr lang="ka-GE"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ლიეტუვასთან</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ნიდერლანდებთან, სლოვაკეთთან, სერბეთთან, მალტასთან</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sp>
        <p:nvSpPr>
          <p:cNvPr id="25" name="TextBox 24">
            <a:extLst>
              <a:ext uri="{FF2B5EF4-FFF2-40B4-BE49-F238E27FC236}">
                <a16:creationId xmlns:a16="http://schemas.microsoft.com/office/drawing/2014/main" id="{DEE547A1-290E-4C57-AA9A-D368216BE393}"/>
              </a:ext>
            </a:extLst>
          </p:cNvPr>
          <p:cNvSpPr txBox="1"/>
          <p:nvPr/>
        </p:nvSpPr>
        <p:spPr>
          <a:xfrm>
            <a:off x="988279" y="4810780"/>
            <a:ext cx="9615241" cy="345351"/>
          </a:xfrm>
          <a:prstGeom prst="rect">
            <a:avLst/>
          </a:prstGeom>
          <a:noFill/>
        </p:spPr>
        <p:txBody>
          <a:bodyPr wrap="square" rtlCol="0">
            <a:spAutoFit/>
          </a:bodyPr>
          <a:lstStyle/>
          <a:p>
            <a:pPr algn="ctr">
              <a:lnSpc>
                <a:spcPct val="110000"/>
              </a:lnSpc>
              <a:spcAft>
                <a:spcPts val="1200"/>
              </a:spcAft>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გაიხსნა საქართველოს საპატიო საკონსულო  ქ. პულაში.</a:t>
            </a:r>
          </a:p>
        </p:txBody>
      </p:sp>
      <p:pic>
        <p:nvPicPr>
          <p:cNvPr id="33" name="Picture 32">
            <a:extLst>
              <a:ext uri="{FF2B5EF4-FFF2-40B4-BE49-F238E27FC236}">
                <a16:creationId xmlns:a16="http://schemas.microsoft.com/office/drawing/2014/main" id="{A28D2CDB-F40F-4079-8064-2EB237C8DC20}"/>
              </a:ext>
            </a:extLst>
          </p:cNvPr>
          <p:cNvPicPr>
            <a:picLocks noChangeAspect="1"/>
          </p:cNvPicPr>
          <p:nvPr/>
        </p:nvPicPr>
        <p:blipFill rotWithShape="1">
          <a:blip r:embed="rId5">
            <a:extLst>
              <a:ext uri="{28A0092B-C50C-407E-A947-70E740481C1C}">
                <a14:useLocalDpi xmlns:a14="http://schemas.microsoft.com/office/drawing/2010/main"/>
              </a:ext>
            </a:extLst>
          </a:blip>
          <a:srcRect l="61867" r="276"/>
          <a:stretch/>
        </p:blipFill>
        <p:spPr>
          <a:xfrm flipH="1">
            <a:off x="10462627" y="1680446"/>
            <a:ext cx="1798058" cy="4689119"/>
          </a:xfrm>
          <a:prstGeom prst="rect">
            <a:avLst/>
          </a:prstGeom>
        </p:spPr>
      </p:pic>
      <p:cxnSp>
        <p:nvCxnSpPr>
          <p:cNvPr id="26" name="Straight Connector 25"/>
          <p:cNvCxnSpPr/>
          <p:nvPr/>
        </p:nvCxnSpPr>
        <p:spPr>
          <a:xfrm flipV="1">
            <a:off x="3845914" y="4388575"/>
            <a:ext cx="3965037" cy="557"/>
          </a:xfrm>
          <a:prstGeom prst="line">
            <a:avLst/>
          </a:prstGeom>
          <a:ln>
            <a:solidFill>
              <a:srgbClr val="FFD20A"/>
            </a:solidFill>
          </a:ln>
          <a:effectLst>
            <a:glow rad="101600">
              <a:schemeClr val="accent5">
                <a:satMod val="175000"/>
                <a:alpha val="40000"/>
              </a:schemeClr>
            </a:glow>
          </a:effectLst>
        </p:spPr>
        <p:style>
          <a:lnRef idx="1">
            <a:schemeClr val="accent4"/>
          </a:lnRef>
          <a:fillRef idx="0">
            <a:schemeClr val="accent4"/>
          </a:fillRef>
          <a:effectRef idx="0">
            <a:schemeClr val="accent4"/>
          </a:effectRef>
          <a:fontRef idx="minor">
            <a:schemeClr val="tx1"/>
          </a:fontRef>
        </p:style>
      </p:cxnSp>
      <p:pic>
        <p:nvPicPr>
          <p:cNvPr id="2" name="Picture 1"/>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t="15670" b="11852"/>
          <a:stretch/>
        </p:blipFill>
        <p:spPr>
          <a:xfrm>
            <a:off x="4814024" y="5328868"/>
            <a:ext cx="1666576" cy="1207913"/>
          </a:xfrm>
          <a:prstGeom prst="rect">
            <a:avLst/>
          </a:prstGeom>
        </p:spPr>
      </p:pic>
    </p:spTree>
    <p:extLst>
      <p:ext uri="{BB962C8B-B14F-4D97-AF65-F5344CB8AC3E}">
        <p14:creationId xmlns:p14="http://schemas.microsoft.com/office/powerpoint/2010/main" val="50727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8"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DF0BD42-1CAB-4C3F-9B5D-C6235FBBF4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63520"/>
            <a:ext cx="12192000" cy="5491298"/>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6469FA9-0C50-4CEA-9DEB-FB32E403881B}"/>
              </a:ext>
            </a:extLst>
          </p:cNvPr>
          <p:cNvSpPr/>
          <p:nvPr/>
        </p:nvSpPr>
        <p:spPr>
          <a:xfrm>
            <a:off x="1922960" y="1623506"/>
            <a:ext cx="8635035" cy="671998"/>
          </a:xfrm>
          <a:prstGeom prst="roundRect">
            <a:avLst>
              <a:gd name="adj" fmla="val 36344"/>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თანამშრომლობის გაღრმავება, რეგიონში მშვიდობისა და სტაბილურობის ხელშეწყობა, ასევე შუა დერეფნის ფარგლებში საქართველოს როლის, ფუნქციის და გამტარობის მაქსიმალური ხელშეწყობა;</a:t>
            </a:r>
          </a:p>
        </p:txBody>
      </p:sp>
      <p:sp>
        <p:nvSpPr>
          <p:cNvPr id="14" name="TextBox 13">
            <a:extLst>
              <a:ext uri="{FF2B5EF4-FFF2-40B4-BE49-F238E27FC236}">
                <a16:creationId xmlns:a16="http://schemas.microsoft.com/office/drawing/2014/main" id="{FC6A98E0-38D2-4E53-BA0E-12E2334C9A55}"/>
              </a:ext>
            </a:extLst>
          </p:cNvPr>
          <p:cNvSpPr txBox="1"/>
          <p:nvPr/>
        </p:nvSpPr>
        <p:spPr>
          <a:xfrm>
            <a:off x="6095995" y="540045"/>
            <a:ext cx="3532664" cy="400110"/>
          </a:xfrm>
          <a:prstGeom prst="rect">
            <a:avLst/>
          </a:prstGeom>
          <a:noFill/>
        </p:spPr>
        <p:txBody>
          <a:bodyPr wrap="square" rtlCol="0">
            <a:spAutoFit/>
          </a:bodyPr>
          <a:lstStyle/>
          <a:p>
            <a:r>
              <a:rPr lang="ka-GE" sz="2000" dirty="0">
                <a:latin typeface="BPG Square 37 Cond Caps" panose="020B0603030804020204" pitchFamily="34" charset="0"/>
              </a:rPr>
              <a:t>მეზობელი ქვეყნები</a:t>
            </a:r>
          </a:p>
        </p:txBody>
      </p:sp>
      <p:sp>
        <p:nvSpPr>
          <p:cNvPr id="11" name="Rectangle: Rounded Corners 4">
            <a:extLst>
              <a:ext uri="{FF2B5EF4-FFF2-40B4-BE49-F238E27FC236}">
                <a16:creationId xmlns:a16="http://schemas.microsoft.com/office/drawing/2014/main" id="{E6469FA9-0C50-4CEA-9DEB-FB32E403881B}"/>
              </a:ext>
            </a:extLst>
          </p:cNvPr>
          <p:cNvSpPr/>
          <p:nvPr/>
        </p:nvSpPr>
        <p:spPr>
          <a:xfrm>
            <a:off x="1922960" y="2360904"/>
            <a:ext cx="8635035" cy="671998"/>
          </a:xfrm>
          <a:prstGeom prst="roundRect">
            <a:avLst>
              <a:gd name="adj" fmla="val 36344"/>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სომხეთის რესპუბლიკასთან სტრატეგიული პარტნიორობის დამყარებით, საქართველომ გაათანაბრა საგარეო პოლიტიკა მეზობელ ქვეყნებთან, რაც მიმართულია რეგიონში კონსტრუქციული და ურთიერთსასარგებლო თანამშრომლობის ხელშეწყობისკენ.</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sp>
        <p:nvSpPr>
          <p:cNvPr id="12" name="Rectangle: Rounded Corners 4">
            <a:extLst>
              <a:ext uri="{FF2B5EF4-FFF2-40B4-BE49-F238E27FC236}">
                <a16:creationId xmlns:a16="http://schemas.microsoft.com/office/drawing/2014/main" id="{E6469FA9-0C50-4CEA-9DEB-FB32E403881B}"/>
              </a:ext>
            </a:extLst>
          </p:cNvPr>
          <p:cNvSpPr/>
          <p:nvPr/>
        </p:nvSpPr>
        <p:spPr>
          <a:xfrm>
            <a:off x="1922960" y="3117604"/>
            <a:ext cx="8635035" cy="600639"/>
          </a:xfrm>
          <a:prstGeom prst="roundRect">
            <a:avLst>
              <a:gd name="adj" fmla="val 33427"/>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ხელი მოეწერა „საქართველოს მთავრობასა და თურქეთის რესპუბლიკის მთავრობას შორის 2024-2028 წლებისათვის კულტურის სფეროში თანამშრომლობის პროგრამას“</a:t>
            </a:r>
          </a:p>
        </p:txBody>
      </p:sp>
      <p:sp>
        <p:nvSpPr>
          <p:cNvPr id="15" name="Rectangle: Rounded Corners 12">
            <a:extLst>
              <a:ext uri="{FF2B5EF4-FFF2-40B4-BE49-F238E27FC236}">
                <a16:creationId xmlns:a16="http://schemas.microsoft.com/office/drawing/2014/main" id="{B6B813B8-7B2D-462B-BE23-F363F15BA209}"/>
              </a:ext>
            </a:extLst>
          </p:cNvPr>
          <p:cNvSpPr/>
          <p:nvPr/>
        </p:nvSpPr>
        <p:spPr>
          <a:xfrm>
            <a:off x="1922960" y="3802945"/>
            <a:ext cx="8635035" cy="462819"/>
          </a:xfrm>
          <a:prstGeom prst="roundRect">
            <a:avLst>
              <a:gd name="adj" fmla="val 29592"/>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ხელი მოეწერა  „ბაქოს დეკლარაციას“</a:t>
            </a:r>
          </a:p>
        </p:txBody>
      </p:sp>
      <p:sp>
        <p:nvSpPr>
          <p:cNvPr id="16" name="Rectangle: Rounded Corners 12">
            <a:extLst>
              <a:ext uri="{FF2B5EF4-FFF2-40B4-BE49-F238E27FC236}">
                <a16:creationId xmlns:a16="http://schemas.microsoft.com/office/drawing/2014/main" id="{B6B813B8-7B2D-462B-BE23-F363F15BA209}"/>
              </a:ext>
            </a:extLst>
          </p:cNvPr>
          <p:cNvSpPr/>
          <p:nvPr/>
        </p:nvSpPr>
        <p:spPr>
          <a:xfrm>
            <a:off x="1922960" y="4353504"/>
            <a:ext cx="8635035" cy="462819"/>
          </a:xfrm>
          <a:prstGeom prst="roundRect">
            <a:avLst>
              <a:gd name="adj" fmla="val 25899"/>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20 მაისს დასრულდა ბაქო-თბილისი-ყარსის რკინიგზის პროექტის 184 კმ-იანი მონაკვეთის მოდერნიზების</a:t>
            </a:r>
          </a:p>
        </p:txBody>
      </p:sp>
      <p:sp>
        <p:nvSpPr>
          <p:cNvPr id="17" name="Rectangle: Rounded Corners 12">
            <a:extLst>
              <a:ext uri="{FF2B5EF4-FFF2-40B4-BE49-F238E27FC236}">
                <a16:creationId xmlns:a16="http://schemas.microsoft.com/office/drawing/2014/main" id="{B6B813B8-7B2D-462B-BE23-F363F15BA209}"/>
              </a:ext>
            </a:extLst>
          </p:cNvPr>
          <p:cNvSpPr/>
          <p:nvPr/>
        </p:nvSpPr>
        <p:spPr>
          <a:xfrm>
            <a:off x="1922960" y="4972818"/>
            <a:ext cx="8635035" cy="462819"/>
          </a:xfrm>
          <a:prstGeom prst="roundRect">
            <a:avLst>
              <a:gd name="adj" fmla="val 36978"/>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7 ივნისს, ქ. ერევანში გაიმართა საქართველოს საელჩოს ახალი შენობის გახსნის ცერემონია</a:t>
            </a:r>
          </a:p>
        </p:txBody>
      </p:sp>
      <p:sp>
        <p:nvSpPr>
          <p:cNvPr id="18" name="Rectangle: Rounded Corners 12">
            <a:extLst>
              <a:ext uri="{FF2B5EF4-FFF2-40B4-BE49-F238E27FC236}">
                <a16:creationId xmlns:a16="http://schemas.microsoft.com/office/drawing/2014/main" id="{B6B813B8-7B2D-462B-BE23-F363F15BA209}"/>
              </a:ext>
            </a:extLst>
          </p:cNvPr>
          <p:cNvSpPr/>
          <p:nvPr/>
        </p:nvSpPr>
        <p:spPr>
          <a:xfrm>
            <a:off x="1922960" y="5603927"/>
            <a:ext cx="8635035" cy="983334"/>
          </a:xfrm>
          <a:prstGeom prst="roundRect">
            <a:avLst>
              <a:gd name="adj" fmla="val 21881"/>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2024 წელს პირველად, სომხეთმა მიიღო ისტორიული გადაწყვეტილება და გაეროს გენერალურ ასამბლეაზე მხარი დაუჭირა საქართველოს რეზოლუციას „აფხაზეთიდან, საქართველო და ცხინვალის რეგიონიდან/სამხრეთი ოსეთი საქართველო, იძულებით გადაადგილებულ პირთა და ლტოლვილთა სტატუსის შესახებ“</a:t>
            </a:r>
          </a:p>
        </p:txBody>
      </p:sp>
      <p:pic>
        <p:nvPicPr>
          <p:cNvPr id="20" name="Picture 19"/>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t="15670" b="11852"/>
          <a:stretch/>
        </p:blipFill>
        <p:spPr>
          <a:xfrm>
            <a:off x="10581601" y="3580974"/>
            <a:ext cx="1610399" cy="906760"/>
          </a:xfrm>
          <a:prstGeom prst="rect">
            <a:avLst/>
          </a:prstGeom>
        </p:spPr>
      </p:pic>
      <p:pic>
        <p:nvPicPr>
          <p:cNvPr id="22" name="Picture 21"/>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0942047">
            <a:off x="246560" y="3653767"/>
            <a:ext cx="1322182" cy="11108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715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14" grpId="0"/>
      <p:bldP spid="11" grpId="0" animBg="1"/>
      <p:bldP spid="12"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DF0BD42-1CAB-4C3F-9B5D-C6235FBBF4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63520"/>
            <a:ext cx="12192000" cy="5491298"/>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6A98E0-38D2-4E53-BA0E-12E2334C9A55}"/>
              </a:ext>
            </a:extLst>
          </p:cNvPr>
          <p:cNvSpPr txBox="1"/>
          <p:nvPr/>
        </p:nvSpPr>
        <p:spPr>
          <a:xfrm>
            <a:off x="6299195" y="462387"/>
            <a:ext cx="3532664" cy="400110"/>
          </a:xfrm>
          <a:prstGeom prst="rect">
            <a:avLst/>
          </a:prstGeom>
          <a:noFill/>
        </p:spPr>
        <p:txBody>
          <a:bodyPr wrap="square" rtlCol="0">
            <a:spAutoFit/>
          </a:bodyPr>
          <a:lstStyle/>
          <a:p>
            <a:r>
              <a:rPr lang="ka-GE" sz="2000" dirty="0">
                <a:latin typeface="BPG Square 37 Cond Caps" panose="020B0603030804020204" pitchFamily="34" charset="0"/>
              </a:rPr>
              <a:t>მეზობელი ქვეყნები</a:t>
            </a:r>
          </a:p>
        </p:txBody>
      </p:sp>
      <p:sp>
        <p:nvSpPr>
          <p:cNvPr id="11" name="TextBox 10">
            <a:extLst>
              <a:ext uri="{FF2B5EF4-FFF2-40B4-BE49-F238E27FC236}">
                <a16:creationId xmlns:a16="http://schemas.microsoft.com/office/drawing/2014/main" id="{8D2AAAE5-048A-4A87-AEEF-113C16F30449}"/>
              </a:ext>
            </a:extLst>
          </p:cNvPr>
          <p:cNvSpPr txBox="1"/>
          <p:nvPr/>
        </p:nvSpPr>
        <p:spPr>
          <a:xfrm>
            <a:off x="389283" y="2065640"/>
            <a:ext cx="11339340" cy="45397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16 მარტს გაიმართა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პრემიერ-მინისტრის ოფიციალური ვიზიტი აზერბაიჯანის რესპუბლიკაში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26-27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იანვარს გაიმართა სომხეთის პრემიერ-მინისტრის სამუშაო ვიზიტი საქართველოში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25 მარტს, გაიმართა საქართველოს პრემიერ-მინისტრის პირველი ოფიციალური ვიზიტი სომხეთის რესპუბლიკაში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16 სექტემბერს, სომხეთის პრემიერ-მინისტრი ოფიციალური ვიზიტით იმყოფებოდა საქართველოში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16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მაისს, გაიმართა საქართველოს პრემიერ-მინისტრის სახელმწიფო ვიზიტი თურქეთის რესპუბლიკაში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a:spcAft>
                <a:spcPts val="600"/>
              </a:spcAft>
            </a:pPr>
            <a:endPar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2024 გაერო-ს ცვლილების კონფერენციის -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COP29-</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ის ფარგლებში აზერბაიჯანს ეწვია პრემიერ მინისტრი, ვიცე-პრემიერმა, ეკონომიკისა და მდგრადი განვითარების მინისტრი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განათლების, მეცნიერებისა და ახალგაზრდობის მინისტრის სამუშაო ვიზიტი ბაქოში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თავდაცვის მინისტრის ოფიციალური ვიზიტი აზერბაიჯანში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გაიმართა საქართველოსა და აზერბაიჯანის რესპუბლიკის საგარეო საქმეთა სამინისტროებს შორის პოლიტიკური კონსულტაციები საგარეო საქმეთა მინისტრების მოადგილეების დონეზე</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27 ივნისს, საქართველოს ოფიციალური ვიზიტით ეწვია აზერბაიჯანის საგარეო საქმეთა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მინისტრი; </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საქართველოში ვიზიტი განახორციელა აზერბაიჯანის უშიშროების საბჭოს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მდივანმა;</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9-11 სექტემბერს, თავდაცვის სამმხრივ მინისტერიალში მონაწილოების მისაღებად საქართველოს ეწვია აზერბაიჯანის თავდაცვის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მინისტრი;</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600"/>
              </a:spcAft>
              <a:buFont typeface="Arial" panose="020B0604020202020204" pitchFamily="34" charset="0"/>
              <a:buChar char="•"/>
            </a:pP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52037" b="69432"/>
          <a:stretch/>
        </p:blipFill>
        <p:spPr>
          <a:xfrm>
            <a:off x="6938269" y="899298"/>
            <a:ext cx="1127258" cy="787720"/>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329" b="69432"/>
          <a:stretch/>
        </p:blipFill>
        <p:spPr>
          <a:xfrm>
            <a:off x="8638164" y="866007"/>
            <a:ext cx="1193695" cy="821998"/>
          </a:xfrm>
          <a:prstGeom prst="rect">
            <a:avLst/>
          </a:prstGeom>
        </p:spPr>
      </p:pic>
      <p:sp>
        <p:nvSpPr>
          <p:cNvPr id="12" name="TextBox 11">
            <a:extLst>
              <a:ext uri="{FF2B5EF4-FFF2-40B4-BE49-F238E27FC236}">
                <a16:creationId xmlns:a16="http://schemas.microsoft.com/office/drawing/2014/main" id="{DEE547A1-290E-4C57-AA9A-D368216BE393}"/>
              </a:ext>
            </a:extLst>
          </p:cNvPr>
          <p:cNvSpPr txBox="1"/>
          <p:nvPr/>
        </p:nvSpPr>
        <p:spPr>
          <a:xfrm>
            <a:off x="659423" y="1638977"/>
            <a:ext cx="11069200" cy="338554"/>
          </a:xfrm>
          <a:prstGeom prst="rect">
            <a:avLst/>
          </a:prstGeom>
          <a:noFill/>
        </p:spPr>
        <p:txBody>
          <a:bodyPr wrap="square" rtlCol="0">
            <a:spAutoFit/>
          </a:bodyPr>
          <a:lstStyle/>
          <a:p>
            <a:pPr>
              <a:spcAft>
                <a:spcPts val="1800"/>
              </a:spcAft>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უმაღლესი და მაღალი დონის ვიზიტები:</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 t="34870" r="52419" b="35667"/>
          <a:stretch/>
        </p:blipFill>
        <p:spPr>
          <a:xfrm>
            <a:off x="5202445" y="880584"/>
            <a:ext cx="1163187" cy="789721"/>
          </a:xfrm>
          <a:prstGeom prst="rect">
            <a:avLst/>
          </a:prstGeom>
        </p:spPr>
      </p:pic>
      <p:pic>
        <p:nvPicPr>
          <p:cNvPr id="13" name="Picture 12"/>
          <p:cNvPicPr>
            <a:picLocks noChangeAspect="1"/>
          </p:cNvPicPr>
          <p:nvPr/>
        </p:nvPicPr>
        <p:blipFill rotWithShape="1">
          <a:blip r:embed="rId6" cstate="hqprint">
            <a:extLst>
              <a:ext uri="{28A0092B-C50C-407E-A947-70E740481C1C}">
                <a14:useLocalDpi xmlns:a14="http://schemas.microsoft.com/office/drawing/2010/main" val="0"/>
              </a:ext>
            </a:extLst>
          </a:blip>
          <a:srcRect l="1093" t="11703" r="-1093" b="15722"/>
          <a:stretch/>
        </p:blipFill>
        <p:spPr>
          <a:xfrm>
            <a:off x="9958503" y="1687018"/>
            <a:ext cx="1458402" cy="757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667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DF0BD42-1CAB-4C3F-9B5D-C6235FBBF4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63520"/>
            <a:ext cx="12192000" cy="5491298"/>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6A98E0-38D2-4E53-BA0E-12E2334C9A55}"/>
              </a:ext>
            </a:extLst>
          </p:cNvPr>
          <p:cNvSpPr txBox="1"/>
          <p:nvPr/>
        </p:nvSpPr>
        <p:spPr>
          <a:xfrm>
            <a:off x="6299195" y="551466"/>
            <a:ext cx="3532664" cy="400110"/>
          </a:xfrm>
          <a:prstGeom prst="rect">
            <a:avLst/>
          </a:prstGeom>
          <a:noFill/>
        </p:spPr>
        <p:txBody>
          <a:bodyPr wrap="square" rtlCol="0">
            <a:spAutoFit/>
          </a:bodyPr>
          <a:lstStyle/>
          <a:p>
            <a:r>
              <a:rPr lang="ka-GE" sz="2000" dirty="0">
                <a:latin typeface="BPG Square 37 Cond Caps" panose="020B0603030804020204" pitchFamily="34" charset="0"/>
              </a:rPr>
              <a:t>მეზობელი ქვეყნები</a:t>
            </a:r>
          </a:p>
        </p:txBody>
      </p:sp>
      <p:sp>
        <p:nvSpPr>
          <p:cNvPr id="11" name="TextBox 10">
            <a:extLst>
              <a:ext uri="{FF2B5EF4-FFF2-40B4-BE49-F238E27FC236}">
                <a16:creationId xmlns:a16="http://schemas.microsoft.com/office/drawing/2014/main" id="{8D2AAAE5-048A-4A87-AEEF-113C16F30449}"/>
              </a:ext>
            </a:extLst>
          </p:cNvPr>
          <p:cNvSpPr txBox="1"/>
          <p:nvPr/>
        </p:nvSpPr>
        <p:spPr>
          <a:xfrm>
            <a:off x="426325" y="1475113"/>
            <a:ext cx="11339340" cy="606319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3 ივლისს, სომხეთის საგარეო საქმეთა მინისტრი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პირველი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ოფიციალური ვიზიტით საქართველოს ეწვია; </a:t>
            </a:r>
            <a:endPar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6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13-14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მაისს, ქ. თბილისში გაიმართა საქართველოსა და სომხეთის რესპუბლიკის საგარეო საქმეთა სამინისტროებს შორის პოლიტიკურ კონსულტაციები საგარეო საქმეთა მინისტრების მოადგილეების დონეზე</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25-27 მარტს, გაიმართა საქართველოს განათლების, მეცნიერების და ახალგაზრდობის მინისტრის სამუშაო ვიზიტი სომხეთის რესპუბლიკაში, რომლის ფარგლებში ერევნის სახელმწიფო უნივერსიტეტში გაიხსნა ქართველოლოგიის ცენტრი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გაიმართა საქართველოს თავდაცვის მინისტრის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ოფიციალური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ვიზიტი სომხეთის რესპუბლიკაში; </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25-27 აგვისტოს კი გაიმართა სომხეთის რესპუბლიკის თავდაცვის მინისტრის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საპასუხო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ოფიციალური ვიზიტი საქართველოში; </a:t>
            </a:r>
            <a:endPar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11-12 აპრილს გაიმართა საქართველოს იუსტიციის მინისტრის ვიზიტი სომხეთის რესპუბლიკაში და საქართველო-სომხეთის სამართლებრივი ფორუმის მეხუთე რაუნდი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17 ივლისს სომხეთის ჯანმრთელობის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მინისტრი სამუშაო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ვიზიტით საქართველოს ეწვია</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25-26 ივლისს კი სომხეთის ეროვნული კრების ვიცე-პრეზიდენტი, საქართველოსთან მეგობრობის ჯგუფის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ხელმძღვანელი სამუშაო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ვიზიტით სტუმრობდა საქართველოს</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a:spcAft>
                <a:spcPts val="600"/>
              </a:spcAft>
            </a:pPr>
            <a:endPar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6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საგარეო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საქმეთა მინისტრის ოფიციალური ვიზიტი თურქეთის რესპუბლიკაში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ვიცე-პრემიერის, კულტურისა და სპორტის მინისტრის სამუშაო ვიზიტი თურქეთის რესპუბლიკაში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a:spcAft>
                <a:spcPts val="600"/>
              </a:spcAft>
            </a:pP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6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15 მარტს, აზერბაიჯანის რესპუბლიკაში გაიმართა საქართველოს, აზერბაიჯანის რესპუბლიკისა და თურქეთის რესპუბლიკის საგარეო საქმეთა მინისტრების მე-9 სამმხრივი შეხვედრა</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9-11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სექტემბერს, საქართველომ უმასპინძლა საქართველოს, აზერბაიჯანისა და თურქეთის თავდაცვის მინისტრების სამმხრივ მინისტერიალს</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600"/>
              </a:spcAft>
              <a:buFont typeface="Arial" panose="020B0604020202020204" pitchFamily="34" charset="0"/>
              <a:buChar char="•"/>
            </a:pP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a:spcAft>
                <a:spcPts val="600"/>
              </a:spcAft>
            </a:pP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600"/>
              </a:spcAft>
              <a:buFont typeface="Arial" panose="020B0604020202020204" pitchFamily="34" charset="0"/>
              <a:buChar char="•"/>
            </a:pP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sp>
        <p:nvSpPr>
          <p:cNvPr id="8" name="TextBox 7">
            <a:extLst>
              <a:ext uri="{FF2B5EF4-FFF2-40B4-BE49-F238E27FC236}">
                <a16:creationId xmlns:a16="http://schemas.microsoft.com/office/drawing/2014/main" id="{DEE547A1-290E-4C57-AA9A-D368216BE393}"/>
              </a:ext>
            </a:extLst>
          </p:cNvPr>
          <p:cNvSpPr txBox="1"/>
          <p:nvPr/>
        </p:nvSpPr>
        <p:spPr>
          <a:xfrm>
            <a:off x="713712" y="5519344"/>
            <a:ext cx="7886996" cy="323165"/>
          </a:xfrm>
          <a:prstGeom prst="rect">
            <a:avLst/>
          </a:prstGeom>
          <a:noFill/>
        </p:spPr>
        <p:txBody>
          <a:bodyPr wrap="square" rtlCol="0">
            <a:spAutoFit/>
          </a:bodyPr>
          <a:lstStyle/>
          <a:p>
            <a:pPr>
              <a:spcAft>
                <a:spcPts val="1200"/>
              </a:spcAft>
            </a:pPr>
            <a:r>
              <a:rPr lang="ka-GE" sz="1500" dirty="0" smtClean="0">
                <a:solidFill>
                  <a:schemeClr val="bg1"/>
                </a:solidFill>
                <a:effectLst>
                  <a:outerShdw blurRad="38100" dist="38100" dir="2700000" algn="tl">
                    <a:srgbClr val="000000">
                      <a:alpha val="43137"/>
                    </a:srgbClr>
                  </a:outerShdw>
                </a:effectLst>
                <a:latin typeface="BPG Banner Caps" panose="020B0604020202020204" charset="0"/>
              </a:rPr>
              <a:t>სამმხრივები:</a:t>
            </a:r>
            <a:endParaRPr lang="ka-GE" sz="1500" dirty="0">
              <a:solidFill>
                <a:schemeClr val="bg1"/>
              </a:solidFill>
              <a:effectLst>
                <a:outerShdw blurRad="38100" dist="38100" dir="2700000" algn="tl">
                  <a:srgbClr val="000000">
                    <a:alpha val="43137"/>
                  </a:srgbClr>
                </a:outerShdw>
              </a:effectLst>
              <a:latin typeface="BPG Banner Caps" panose="020B0604020202020204" charset="0"/>
            </a:endParaRPr>
          </a:p>
        </p:txBody>
      </p:sp>
    </p:spTree>
    <p:extLst>
      <p:ext uri="{BB962C8B-B14F-4D97-AF65-F5344CB8AC3E}">
        <p14:creationId xmlns:p14="http://schemas.microsoft.com/office/powerpoint/2010/main" val="104489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11"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rotWithShape="1">
          <a:blip r:embed="rId3">
            <a:extLst>
              <a:ext uri="{28A0092B-C50C-407E-A947-70E740481C1C}">
                <a14:useLocalDpi xmlns:a14="http://schemas.microsoft.com/office/drawing/2010/main"/>
              </a:ext>
            </a:extLst>
          </a:blip>
          <a:srcRect r="7660"/>
          <a:stretch/>
        </p:blipFill>
        <p:spPr>
          <a:xfrm>
            <a:off x="1864367" y="1554572"/>
            <a:ext cx="10321772"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2AAAE5-048A-4A87-AEEF-113C16F30449}"/>
              </a:ext>
            </a:extLst>
          </p:cNvPr>
          <p:cNvSpPr txBox="1"/>
          <p:nvPr/>
        </p:nvSpPr>
        <p:spPr>
          <a:xfrm>
            <a:off x="471944" y="2285424"/>
            <a:ext cx="8558677" cy="3831818"/>
          </a:xfrm>
          <a:prstGeom prst="rect">
            <a:avLst/>
          </a:prstGeom>
          <a:noFill/>
          <a:ln>
            <a:noFill/>
          </a:ln>
          <a:effectLst/>
        </p:spPr>
        <p:txBody>
          <a:bodyPr wrap="square" rtlCol="0">
            <a:spAutoFit/>
          </a:bodyPr>
          <a:lstStyle/>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გაიმართა მთავრობათაშორისი ეკონომიკური კომისიის მორიგი სხდომა;</a:t>
            </a:r>
          </a:p>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28  მაისიდან საქართველოს მოქალაქეებს საშუალება აქვთ უვიზოდ იმოგზაურონ</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ჩინეთში და დაჰყონ ქვეყანაში შესვლის შემდეგ ერთჯერადად 30 დღე;</a:t>
            </a:r>
          </a:p>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2024 წლის 30 სექტემბრიდან საქართველოს მოქალაქეებს საშუალება აქვთ უვიზოდ იმოგზაურონ ჰონგ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კონგში</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და დაჰყონ რეგიონში 30 დღე</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2024 წლის მაისში, ანაკლიის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ღრმაწყლოვანი</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პორტის კერძო პარტნიორობის შესარჩევ კონკურსში გამარჯვებულად გამოცხადდა ჩინეთ-სინგაპურის კონსორციუმი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2024 წელს დასრულდა საქართველოს ქვეშეთი-კობის საავტომობილო გზის მონაკვეთზე ძირითადი გვირაბის მშენებლობა ჩინური კომპანიის მონაწილეობით</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გაიზარდა ჩინეთსა და საქართველოს შორის პირდაპირი სამგზავრო და სატვირთო რეისების რაოდენობა.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China Southern Airlines-</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ის გარდა, 2024 წელს საქართველოში შემოვიდა ჩინეთის სახელმწიფო კომპანია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Air China,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რომელიც თბილისსა და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ურუმჩის</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შორის, კვირაში სამი სიხშირით იფრენს</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sp>
        <p:nvSpPr>
          <p:cNvPr id="23" name="TextBox 22">
            <a:extLst>
              <a:ext uri="{FF2B5EF4-FFF2-40B4-BE49-F238E27FC236}">
                <a16:creationId xmlns:a16="http://schemas.microsoft.com/office/drawing/2014/main" id="{049D369B-89CC-4FB3-88B1-DEA5B5F10922}"/>
              </a:ext>
            </a:extLst>
          </p:cNvPr>
          <p:cNvSpPr txBox="1"/>
          <p:nvPr/>
        </p:nvSpPr>
        <p:spPr>
          <a:xfrm>
            <a:off x="365729" y="1436207"/>
            <a:ext cx="10173285" cy="646331"/>
          </a:xfrm>
          <a:prstGeom prst="rect">
            <a:avLst/>
          </a:prstGeom>
          <a:noFill/>
        </p:spPr>
        <p:txBody>
          <a:bodyPr wrap="square" rtlCol="0">
            <a:spAutoFit/>
          </a:bodyPr>
          <a:lstStyle/>
          <a:p>
            <a:pPr>
              <a:spcAft>
                <a:spcPts val="1800"/>
              </a:spcAft>
            </a:pPr>
            <a:r>
              <a:rPr lang="ka-GE" dirty="0">
                <a:solidFill>
                  <a:schemeClr val="bg1"/>
                </a:solidFill>
                <a:effectLst>
                  <a:outerShdw blurRad="38100" dist="38100" dir="2700000" algn="tl">
                    <a:srgbClr val="000000">
                      <a:alpha val="43137"/>
                    </a:srgbClr>
                  </a:outerShdw>
                </a:effectLst>
                <a:latin typeface="BPG Banner Caps" panose="02060504020202060204" pitchFamily="18" charset="0"/>
              </a:rPr>
              <a:t>სტრატეგიული პარტნიორობის დამყარების შემდეგ, მნიშვნელოვნად გააქტიურდა ორმხრივი თანამშრომლობა ჩინეთის სახალხო რესპუბლიკასთან</a:t>
            </a:r>
          </a:p>
        </p:txBody>
      </p:sp>
      <p:sp>
        <p:nvSpPr>
          <p:cNvPr id="27" name="TextBox 26">
            <a:extLst>
              <a:ext uri="{FF2B5EF4-FFF2-40B4-BE49-F238E27FC236}">
                <a16:creationId xmlns:a16="http://schemas.microsoft.com/office/drawing/2014/main" id="{FC6A98E0-38D2-4E53-BA0E-12E2334C9A55}"/>
              </a:ext>
            </a:extLst>
          </p:cNvPr>
          <p:cNvSpPr txBox="1"/>
          <p:nvPr/>
        </p:nvSpPr>
        <p:spPr>
          <a:xfrm>
            <a:off x="4389663" y="488728"/>
            <a:ext cx="6862708" cy="400110"/>
          </a:xfrm>
          <a:prstGeom prst="rect">
            <a:avLst/>
          </a:prstGeom>
          <a:noFill/>
        </p:spPr>
        <p:txBody>
          <a:bodyPr wrap="square" rtlCol="0">
            <a:spAutoFit/>
          </a:bodyPr>
          <a:lstStyle/>
          <a:p>
            <a:r>
              <a:rPr lang="ka-GE" sz="2000" dirty="0">
                <a:latin typeface="BPG Square 37 Cond Caps" panose="020B0603030804020204" pitchFamily="34" charset="0"/>
              </a:rPr>
              <a:t>თანამშრომლობა აზიის და ოკეანეთის ქვეყნებთან</a:t>
            </a:r>
          </a:p>
        </p:txBody>
      </p:sp>
      <p:pic>
        <p:nvPicPr>
          <p:cNvPr id="11" name="Picture 10"/>
          <p:cNvPicPr>
            <a:picLocks noChangeAspect="1"/>
          </p:cNvPicPr>
          <p:nvPr/>
        </p:nvPicPr>
        <p:blipFill>
          <a:blip r:embed="rId5" cstate="hq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267092" y="2367961"/>
            <a:ext cx="2101360" cy="1768839"/>
          </a:xfrm>
          <a:prstGeom prst="rect">
            <a:avLst/>
          </a:prstGeom>
        </p:spPr>
      </p:pic>
    </p:spTree>
    <p:extLst>
      <p:ext uri="{BB962C8B-B14F-4D97-AF65-F5344CB8AC3E}">
        <p14:creationId xmlns:p14="http://schemas.microsoft.com/office/powerpoint/2010/main" val="102300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45" presetClass="entr" presetSubtype="0" fill="hold" nodeType="withEffect">
                                  <p:stCondLst>
                                    <p:cond delay="0"/>
                                  </p:stCondLst>
                                  <p:iterate type="lt">
                                    <p:tmPct val="3191"/>
                                  </p:iterate>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fade">
                                      <p:cBhvr>
                                        <p:cTn id="21" dur="1000"/>
                                        <p:tgtEl>
                                          <p:spTgt spid="27">
                                            <p:txEl>
                                              <p:pRg st="0" end="0"/>
                                            </p:txEl>
                                          </p:spTgt>
                                        </p:tgtEl>
                                      </p:cBhvr>
                                    </p:animEffect>
                                    <p:anim calcmode="lin" valueType="num">
                                      <p:cBhvr>
                                        <p:cTn id="22" dur="1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23" dur="10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4577" y="3443110"/>
            <a:ext cx="11656490" cy="329066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E547A1-290E-4C57-AA9A-D368216BE393}"/>
              </a:ext>
            </a:extLst>
          </p:cNvPr>
          <p:cNvSpPr txBox="1"/>
          <p:nvPr/>
        </p:nvSpPr>
        <p:spPr>
          <a:xfrm>
            <a:off x="277322" y="2398560"/>
            <a:ext cx="11570331" cy="941540"/>
          </a:xfrm>
          <a:prstGeom prst="rect">
            <a:avLst/>
          </a:prstGeom>
          <a:noFill/>
        </p:spPr>
        <p:txBody>
          <a:bodyPr wrap="square" rtlCol="0">
            <a:spAutoFit/>
          </a:bodyPr>
          <a:lstStyle/>
          <a:p>
            <a:pPr marL="285750" indent="-285750" algn="just">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საერთაშორისო თანამეგობრობის მხარდაჭერისა და ჩართულობის კონსოლიდაცია;</a:t>
            </a:r>
          </a:p>
          <a:p>
            <a:pPr marL="285750" indent="-285750" algn="just">
              <a:lnSpc>
                <a:spcPct val="110000"/>
              </a:lnSpc>
              <a:spcAft>
                <a:spcPts val="1200"/>
              </a:spcAft>
              <a:buFont typeface="Wingdings" panose="05000000000000000000" pitchFamily="2" charset="2"/>
              <a:buChar char="Ø"/>
            </a:pPr>
            <a:r>
              <a:rPr lang="ka-GE" sz="1400" b="1" dirty="0">
                <a:solidFill>
                  <a:schemeClr val="bg1"/>
                </a:solidFill>
                <a:effectLst>
                  <a:outerShdw blurRad="38100" dist="38100" dir="2700000" algn="tl">
                    <a:srgbClr val="000000">
                      <a:alpha val="43137"/>
                    </a:srgbClr>
                  </a:outerShdw>
                </a:effectLst>
                <a:latin typeface="BPG Square 37 Cond" panose="020B0603030804020204" pitchFamily="34" charset="0"/>
              </a:rPr>
              <a:t>საერთაშორისო საზოგადოების დღის წესრიგში მაღალ დონეზე შენარჩუნება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რუსეთის მიერ საქართველოს ტერიტორიების ოკუპაციასთან დაკავშირებული თემები.</a:t>
            </a:r>
          </a:p>
        </p:txBody>
      </p:sp>
      <p:sp>
        <p:nvSpPr>
          <p:cNvPr id="24" name="TextBox 23">
            <a:extLst>
              <a:ext uri="{FF2B5EF4-FFF2-40B4-BE49-F238E27FC236}">
                <a16:creationId xmlns:a16="http://schemas.microsoft.com/office/drawing/2014/main" id="{DEE547A1-290E-4C57-AA9A-D368216BE393}"/>
              </a:ext>
            </a:extLst>
          </p:cNvPr>
          <p:cNvSpPr txBox="1"/>
          <p:nvPr/>
        </p:nvSpPr>
        <p:spPr>
          <a:xfrm>
            <a:off x="434654" y="1488822"/>
            <a:ext cx="10901306" cy="861774"/>
          </a:xfrm>
          <a:prstGeom prst="rect">
            <a:avLst/>
          </a:prstGeom>
          <a:noFill/>
        </p:spPr>
        <p:txBody>
          <a:bodyPr wrap="square" rtlCol="0">
            <a:spAutoFit/>
          </a:bodyPr>
          <a:lstStyle/>
          <a:p>
            <a:pPr algn="ctr">
              <a:spcAft>
                <a:spcPts val="1200"/>
              </a:spcAft>
            </a:pPr>
            <a:r>
              <a:rPr lang="ka-GE" dirty="0">
                <a:solidFill>
                  <a:schemeClr val="bg1"/>
                </a:solidFill>
                <a:effectLst>
                  <a:outerShdw blurRad="38100" dist="38100" dir="2700000" algn="tl">
                    <a:srgbClr val="000000">
                      <a:alpha val="43137"/>
                    </a:srgbClr>
                  </a:outerShdw>
                </a:effectLst>
                <a:latin typeface="BPG Banner Caps" panose="020B0604020202020204" charset="0"/>
              </a:rPr>
              <a:t>	</a:t>
            </a:r>
            <a:r>
              <a:rPr lang="ka-GE" sz="1600" dirty="0">
                <a:solidFill>
                  <a:schemeClr val="bg1"/>
                </a:solidFill>
                <a:effectLst>
                  <a:outerShdw blurRad="38100" dist="38100" dir="2700000" algn="tl">
                    <a:srgbClr val="000000">
                      <a:alpha val="43137"/>
                    </a:srgbClr>
                  </a:outerShdw>
                </a:effectLst>
                <a:latin typeface="BPG Banner Caps" panose="020B0604020202020204" charset="0"/>
              </a:rPr>
              <a:t>საქართველოს საგარეო საქმეთა სამინისტრო აგრძელებდა, ქვეყნის ერთ-ერთი უმთავრესი პრიორიტეტის -  ტერიტორიული მთლიანობის მშვიდობიანი გზით აღდგენის მიმართულებით დიპლომატიურ მუშაობას</a:t>
            </a:r>
          </a:p>
        </p:txBody>
      </p:sp>
      <p:sp>
        <p:nvSpPr>
          <p:cNvPr id="14" name="TextBox 13">
            <a:extLst>
              <a:ext uri="{FF2B5EF4-FFF2-40B4-BE49-F238E27FC236}">
                <a16:creationId xmlns:a16="http://schemas.microsoft.com/office/drawing/2014/main" id="{FC6A98E0-38D2-4E53-BA0E-12E2334C9A55}"/>
              </a:ext>
            </a:extLst>
          </p:cNvPr>
          <p:cNvSpPr txBox="1"/>
          <p:nvPr/>
        </p:nvSpPr>
        <p:spPr>
          <a:xfrm>
            <a:off x="3988121" y="528964"/>
            <a:ext cx="7347839" cy="400110"/>
          </a:xfrm>
          <a:prstGeom prst="rect">
            <a:avLst/>
          </a:prstGeom>
          <a:noFill/>
        </p:spPr>
        <p:txBody>
          <a:bodyPr wrap="square" rtlCol="0">
            <a:spAutoFit/>
          </a:bodyPr>
          <a:lstStyle/>
          <a:p>
            <a:r>
              <a:rPr lang="ka-GE" sz="2000" dirty="0">
                <a:latin typeface="BPG Square 37 Cond Caps" panose="020B0603030804020204" pitchFamily="34" charset="0"/>
              </a:rPr>
              <a:t>ტერიტორიული მთლიანობის მშვიდობიანი გზით აღდგენა</a:t>
            </a:r>
          </a:p>
        </p:txBody>
      </p:sp>
      <p:sp>
        <p:nvSpPr>
          <p:cNvPr id="11" name="TextBox 10">
            <a:extLst>
              <a:ext uri="{FF2B5EF4-FFF2-40B4-BE49-F238E27FC236}">
                <a16:creationId xmlns:a16="http://schemas.microsoft.com/office/drawing/2014/main" id="{DEE547A1-290E-4C57-AA9A-D368216BE393}"/>
              </a:ext>
            </a:extLst>
          </p:cNvPr>
          <p:cNvSpPr txBox="1"/>
          <p:nvPr/>
        </p:nvSpPr>
        <p:spPr>
          <a:xfrm>
            <a:off x="1212842" y="3539038"/>
            <a:ext cx="9673799" cy="584775"/>
          </a:xfrm>
          <a:prstGeom prst="rect">
            <a:avLst/>
          </a:prstGeom>
          <a:noFill/>
        </p:spPr>
        <p:txBody>
          <a:bodyPr wrap="square" rtlCol="0">
            <a:spAutoFit/>
          </a:bodyPr>
          <a:lstStyle/>
          <a:p>
            <a:pPr algn="ctr">
              <a:spcAft>
                <a:spcPts val="1200"/>
              </a:spcAft>
            </a:pPr>
            <a:r>
              <a:rPr lang="ka-GE" sz="1600" dirty="0">
                <a:solidFill>
                  <a:schemeClr val="bg1"/>
                </a:solidFill>
                <a:effectLst>
                  <a:outerShdw blurRad="38100" dist="38100" dir="2700000" algn="tl">
                    <a:srgbClr val="000000">
                      <a:alpha val="43137"/>
                    </a:srgbClr>
                  </a:outerShdw>
                </a:effectLst>
                <a:latin typeface="BPG Banner Caps" panose="020B0604020202020204" charset="0"/>
              </a:rPr>
              <a:t>საქართველოს ტერიტორიების ოკუპაციის საკითხი მრავალგზის იქნა განხილული საერთაშორისო ტრიბუნებზე:</a:t>
            </a:r>
          </a:p>
        </p:txBody>
      </p:sp>
      <p:sp>
        <p:nvSpPr>
          <p:cNvPr id="12" name="TextBox 11">
            <a:extLst>
              <a:ext uri="{FF2B5EF4-FFF2-40B4-BE49-F238E27FC236}">
                <a16:creationId xmlns:a16="http://schemas.microsoft.com/office/drawing/2014/main" id="{DEE547A1-290E-4C57-AA9A-D368216BE393}"/>
              </a:ext>
            </a:extLst>
          </p:cNvPr>
          <p:cNvSpPr txBox="1"/>
          <p:nvPr/>
        </p:nvSpPr>
        <p:spPr>
          <a:xfrm>
            <a:off x="2829518" y="5025593"/>
            <a:ext cx="3009201" cy="1406539"/>
          </a:xfrm>
          <a:prstGeom prst="rect">
            <a:avLst/>
          </a:prstGeom>
          <a:noFill/>
        </p:spPr>
        <p:txBody>
          <a:bodyPr wrap="square" rtlCol="0">
            <a:spAutoFit/>
          </a:bodyPr>
          <a:lstStyle/>
          <a:p>
            <a:pPr>
              <a:lnSpc>
                <a:spcPct val="110000"/>
              </a:lnSpc>
              <a:spcAft>
                <a:spcPts val="600"/>
              </a:spcAft>
            </a:pPr>
            <a:r>
              <a:rPr lang="ka-GE" sz="1600" b="1" dirty="0">
                <a:solidFill>
                  <a:schemeClr val="bg1"/>
                </a:solidFill>
                <a:effectLst>
                  <a:outerShdw blurRad="38100" dist="38100" dir="2700000" algn="tl">
                    <a:srgbClr val="000000">
                      <a:alpha val="43137"/>
                    </a:srgbClr>
                  </a:outerShdw>
                </a:effectLst>
                <a:latin typeface="BPG Square 37 Cond" panose="020B0603030804020204" pitchFamily="34" charset="0"/>
              </a:rPr>
              <a:t>გაერო</a:t>
            </a:r>
          </a:p>
          <a:p>
            <a:pPr marL="285750" indent="-285750">
              <a:lnSpc>
                <a:spcPct val="110000"/>
              </a:lnSpc>
              <a:spcAft>
                <a:spcPts val="6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უშიშროების საბჭო; </a:t>
            </a:r>
          </a:p>
          <a:p>
            <a:pPr marL="285750" indent="-285750">
              <a:lnSpc>
                <a:spcPct val="110000"/>
              </a:lnSpc>
              <a:spcAft>
                <a:spcPts val="6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გენერალური ასამბლეა და მისი ძირითადი კომიტეტები; </a:t>
            </a:r>
          </a:p>
          <a:p>
            <a:pPr marL="285750" indent="-285750">
              <a:lnSpc>
                <a:spcPct val="110000"/>
              </a:lnSpc>
              <a:spcAft>
                <a:spcPts val="6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ადამიანის უფლებათა საბჭო.</a:t>
            </a:r>
          </a:p>
        </p:txBody>
      </p:sp>
      <p:sp>
        <p:nvSpPr>
          <p:cNvPr id="15" name="TextBox 14">
            <a:extLst>
              <a:ext uri="{FF2B5EF4-FFF2-40B4-BE49-F238E27FC236}">
                <a16:creationId xmlns:a16="http://schemas.microsoft.com/office/drawing/2014/main" id="{DEE547A1-290E-4C57-AA9A-D368216BE393}"/>
              </a:ext>
            </a:extLst>
          </p:cNvPr>
          <p:cNvSpPr txBox="1"/>
          <p:nvPr/>
        </p:nvSpPr>
        <p:spPr>
          <a:xfrm>
            <a:off x="409404" y="5073083"/>
            <a:ext cx="3009201" cy="1190006"/>
          </a:xfrm>
          <a:prstGeom prst="rect">
            <a:avLst/>
          </a:prstGeom>
          <a:noFill/>
        </p:spPr>
        <p:txBody>
          <a:bodyPr wrap="square" rtlCol="0">
            <a:spAutoFit/>
          </a:bodyPr>
          <a:lstStyle/>
          <a:p>
            <a:pPr>
              <a:lnSpc>
                <a:spcPct val="110000"/>
              </a:lnSpc>
              <a:spcAft>
                <a:spcPts val="600"/>
              </a:spcAft>
            </a:pPr>
            <a:r>
              <a:rPr lang="ka-GE" sz="1600" b="1" dirty="0">
                <a:solidFill>
                  <a:schemeClr val="bg1"/>
                </a:solidFill>
                <a:effectLst>
                  <a:outerShdw blurRad="38100" dist="38100" dir="2700000" algn="tl">
                    <a:srgbClr val="000000">
                      <a:alpha val="43137"/>
                    </a:srgbClr>
                  </a:outerShdw>
                </a:effectLst>
                <a:latin typeface="BPG Square 37 Cond" panose="020B0603030804020204" pitchFamily="34" charset="0"/>
              </a:rPr>
              <a:t>ეუთო</a:t>
            </a:r>
            <a:endParaRPr lang="en-US" sz="1600" b="1"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6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მინისტერიალი;</a:t>
            </a:r>
          </a:p>
          <a:p>
            <a:pPr marL="285750" indent="-285750">
              <a:lnSpc>
                <a:spcPct val="110000"/>
              </a:lnSpc>
              <a:spcAft>
                <a:spcPts val="6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მუდმივი საბჭო;</a:t>
            </a:r>
          </a:p>
          <a:p>
            <a:pPr marL="285750" indent="-285750">
              <a:lnSpc>
                <a:spcPct val="110000"/>
              </a:lnSpc>
              <a:spcAft>
                <a:spcPts val="6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საპარლამენტო ასამბლეა.</a:t>
            </a:r>
          </a:p>
        </p:txBody>
      </p:sp>
      <p:sp>
        <p:nvSpPr>
          <p:cNvPr id="16" name="TextBox 15">
            <a:extLst>
              <a:ext uri="{FF2B5EF4-FFF2-40B4-BE49-F238E27FC236}">
                <a16:creationId xmlns:a16="http://schemas.microsoft.com/office/drawing/2014/main" id="{DEE547A1-290E-4C57-AA9A-D368216BE393}"/>
              </a:ext>
            </a:extLst>
          </p:cNvPr>
          <p:cNvSpPr txBox="1"/>
          <p:nvPr/>
        </p:nvSpPr>
        <p:spPr>
          <a:xfrm>
            <a:off x="8730629" y="4912534"/>
            <a:ext cx="3382625" cy="1686616"/>
          </a:xfrm>
          <a:prstGeom prst="rect">
            <a:avLst/>
          </a:prstGeom>
          <a:noFill/>
        </p:spPr>
        <p:txBody>
          <a:bodyPr wrap="square" rtlCol="0">
            <a:spAutoFit/>
          </a:bodyPr>
          <a:lstStyle/>
          <a:p>
            <a:pPr>
              <a:lnSpc>
                <a:spcPct val="110000"/>
              </a:lnSpc>
              <a:spcAft>
                <a:spcPts val="600"/>
              </a:spcAft>
            </a:pPr>
            <a:r>
              <a:rPr lang="ka-GE" sz="1600" b="1" dirty="0">
                <a:solidFill>
                  <a:schemeClr val="bg1"/>
                </a:solidFill>
                <a:effectLst>
                  <a:outerShdw blurRad="38100" dist="38100" dir="2700000" algn="tl">
                    <a:srgbClr val="000000">
                      <a:alpha val="43137"/>
                    </a:srgbClr>
                  </a:outerShdw>
                </a:effectLst>
                <a:latin typeface="BPG Square 37 Cond" panose="020B0603030804020204" pitchFamily="34" charset="0"/>
              </a:rPr>
              <a:t>ევროპის საბჭო</a:t>
            </a:r>
          </a:p>
          <a:p>
            <a:pPr marL="285750" indent="-285750">
              <a:lnSpc>
                <a:spcPct val="110000"/>
              </a:lnSpc>
              <a:spcAft>
                <a:spcPts val="6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მინისტერიალი</a:t>
            </a:r>
          </a:p>
          <a:p>
            <a:pPr marL="285750" indent="-285750">
              <a:lnSpc>
                <a:spcPct val="110000"/>
              </a:lnSpc>
              <a:spcAft>
                <a:spcPts val="6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მინისტრთა მოადგილეების კომიტეტი</a:t>
            </a:r>
          </a:p>
          <a:p>
            <a:pPr marL="285750" indent="-285750">
              <a:lnSpc>
                <a:spcPct val="110000"/>
              </a:lnSpc>
              <a:spcAft>
                <a:spcPts val="6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საპარლამენტო ასამბლეა</a:t>
            </a:r>
          </a:p>
          <a:p>
            <a:pPr marL="285750" indent="-285750">
              <a:lnSpc>
                <a:spcPct val="110000"/>
              </a:lnSpc>
              <a:spcAft>
                <a:spcPts val="6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ადგილობრივ და რეგიონულ ხელისუფლებათა კონგრესი</a:t>
            </a:r>
          </a:p>
        </p:txBody>
      </p:sp>
      <p:sp>
        <p:nvSpPr>
          <p:cNvPr id="17" name="TextBox 16">
            <a:extLst>
              <a:ext uri="{FF2B5EF4-FFF2-40B4-BE49-F238E27FC236}">
                <a16:creationId xmlns:a16="http://schemas.microsoft.com/office/drawing/2014/main" id="{DEE547A1-290E-4C57-AA9A-D368216BE393}"/>
              </a:ext>
            </a:extLst>
          </p:cNvPr>
          <p:cNvSpPr txBox="1"/>
          <p:nvPr/>
        </p:nvSpPr>
        <p:spPr>
          <a:xfrm>
            <a:off x="5825383" y="5634201"/>
            <a:ext cx="2856217" cy="363176"/>
          </a:xfrm>
          <a:prstGeom prst="rect">
            <a:avLst/>
          </a:prstGeom>
          <a:noFill/>
        </p:spPr>
        <p:txBody>
          <a:bodyPr wrap="square" rtlCol="0">
            <a:spAutoFit/>
          </a:bodyPr>
          <a:lstStyle/>
          <a:p>
            <a:pPr>
              <a:lnSpc>
                <a:spcPct val="110000"/>
              </a:lnSpc>
              <a:spcAft>
                <a:spcPts val="1200"/>
              </a:spcAft>
            </a:pPr>
            <a:r>
              <a:rPr lang="ka-GE" sz="1600" b="1" dirty="0">
                <a:solidFill>
                  <a:schemeClr val="bg1"/>
                </a:solidFill>
                <a:effectLst>
                  <a:outerShdw blurRad="38100" dist="38100" dir="2700000" algn="tl">
                    <a:srgbClr val="000000">
                      <a:alpha val="43137"/>
                    </a:srgbClr>
                  </a:outerShdw>
                </a:effectLst>
                <a:latin typeface="BPG Square 37 Cond" panose="020B0603030804020204" pitchFamily="34" charset="0"/>
              </a:rPr>
              <a:t>ევროკავშირისა და ნატოს</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926" y="4372443"/>
            <a:ext cx="929238" cy="788046"/>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40439" y="4609477"/>
            <a:ext cx="1023385" cy="877309"/>
          </a:xfrm>
          <a:prstGeom prst="rect">
            <a:avLst/>
          </a:prstGeom>
        </p:spPr>
      </p:pic>
      <p:pic>
        <p:nvPicPr>
          <p:cNvPr id="3" name="Picture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04303" y="4459905"/>
            <a:ext cx="1823880" cy="565688"/>
          </a:xfrm>
          <a:prstGeom prst="rect">
            <a:avLst/>
          </a:prstGeom>
        </p:spPr>
      </p:pic>
      <p:pic>
        <p:nvPicPr>
          <p:cNvPr id="20" name="Picture 19">
            <a:extLst>
              <a:ext uri="{FF2B5EF4-FFF2-40B4-BE49-F238E27FC236}">
                <a16:creationId xmlns:a16="http://schemas.microsoft.com/office/drawing/2014/main" id="{A28D2CDB-F40F-4079-8064-2EB237C8DC20}"/>
              </a:ext>
            </a:extLst>
          </p:cNvPr>
          <p:cNvPicPr>
            <a:picLocks noChangeAspect="1"/>
          </p:cNvPicPr>
          <p:nvPr/>
        </p:nvPicPr>
        <p:blipFill rotWithShape="1">
          <a:blip r:embed="rId7">
            <a:extLst>
              <a:ext uri="{28A0092B-C50C-407E-A947-70E740481C1C}">
                <a14:useLocalDpi xmlns:a14="http://schemas.microsoft.com/office/drawing/2010/main"/>
              </a:ext>
            </a:extLst>
          </a:blip>
          <a:srcRect l="1321" r="276"/>
          <a:stretch/>
        </p:blipFill>
        <p:spPr>
          <a:xfrm flipH="1">
            <a:off x="5863234" y="4293948"/>
            <a:ext cx="941949" cy="945037"/>
          </a:xfrm>
          <a:prstGeom prst="rect">
            <a:avLst/>
          </a:prstGeom>
        </p:spPr>
      </p:pic>
      <p:pic>
        <p:nvPicPr>
          <p:cNvPr id="4" name="Picture 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079504" y="4528585"/>
            <a:ext cx="1161250" cy="581593"/>
          </a:xfrm>
          <a:prstGeom prst="rect">
            <a:avLst/>
          </a:prstGeom>
        </p:spPr>
      </p:pic>
      <p:pic>
        <p:nvPicPr>
          <p:cNvPr id="23" name="Picture 22">
            <a:extLst>
              <a:ext uri="{FF2B5EF4-FFF2-40B4-BE49-F238E27FC236}">
                <a16:creationId xmlns:a16="http://schemas.microsoft.com/office/drawing/2014/main" id="{7CF3B48B-9AA5-4A37-A9B6-C039EC0535C2}"/>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10118780" y="118300"/>
            <a:ext cx="1994474" cy="1121892"/>
          </a:xfrm>
          <a:prstGeom prst="rect">
            <a:avLst/>
          </a:prstGeom>
        </p:spPr>
      </p:pic>
    </p:spTree>
    <p:extLst>
      <p:ext uri="{BB962C8B-B14F-4D97-AF65-F5344CB8AC3E}">
        <p14:creationId xmlns:p14="http://schemas.microsoft.com/office/powerpoint/2010/main" val="344336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45" presetClass="entr" presetSubtype="0" fill="hold" nodeType="withEffect">
                                  <p:stCondLst>
                                    <p:cond delay="0"/>
                                  </p:stCondLst>
                                  <p:iterate type="lt">
                                    <p:tmPct val="5172"/>
                                  </p:iterate>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1000"/>
                                        <p:tgtEl>
                                          <p:spTgt spid="14">
                                            <p:txEl>
                                              <p:pRg st="0" end="0"/>
                                            </p:txEl>
                                          </p:spTgt>
                                        </p:tgtEl>
                                      </p:cBhvr>
                                    </p:animEffect>
                                    <p:anim calcmode="lin" valueType="num">
                                      <p:cBhvr>
                                        <p:cTn id="20" dur="1000" fill="hold"/>
                                        <p:tgtEl>
                                          <p:spTgt spid="14">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14">
                                            <p:txEl>
                                              <p:pRg st="0" end="0"/>
                                            </p:txEl>
                                          </p:spTgt>
                                        </p:tgtEl>
                                        <p:attrNameLst>
                                          <p:attrName>ppt_h</p:attrName>
                                        </p:attrNameLst>
                                      </p:cBhvr>
                                      <p:tavLst>
                                        <p:tav tm="0">
                                          <p:val>
                                            <p:strVal val="#ppt_h"/>
                                          </p:val>
                                        </p:tav>
                                        <p:tav tm="100000">
                                          <p:val>
                                            <p:strVal val="#ppt_h"/>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2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24" grpId="0"/>
      <p:bldP spid="11" grpId="0"/>
      <p:bldP spid="12"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rotWithShape="1">
          <a:blip r:embed="rId3">
            <a:extLst>
              <a:ext uri="{28A0092B-C50C-407E-A947-70E740481C1C}">
                <a14:useLocalDpi xmlns:a14="http://schemas.microsoft.com/office/drawing/2010/main"/>
              </a:ext>
            </a:extLst>
          </a:blip>
          <a:srcRect r="8468"/>
          <a:stretch/>
        </p:blipFill>
        <p:spPr>
          <a:xfrm>
            <a:off x="1954677" y="1509323"/>
            <a:ext cx="10231461"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2AAAE5-048A-4A87-AEEF-113C16F30449}"/>
              </a:ext>
            </a:extLst>
          </p:cNvPr>
          <p:cNvSpPr txBox="1"/>
          <p:nvPr/>
        </p:nvSpPr>
        <p:spPr>
          <a:xfrm>
            <a:off x="730108" y="4541333"/>
            <a:ext cx="9432457" cy="1323439"/>
          </a:xfrm>
          <a:prstGeom prst="rect">
            <a:avLst/>
          </a:prstGeom>
          <a:noFill/>
          <a:ln>
            <a:noFill/>
          </a:ln>
          <a:effectLst/>
        </p:spPr>
        <p:txBody>
          <a:bodyPr wrap="square" rtlCol="0">
            <a:spAutoFit/>
          </a:bodyPr>
          <a:lstStyle/>
          <a:p>
            <a:pPr>
              <a:spcAft>
                <a:spcPts val="600"/>
              </a:spcAft>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    2024 წელს ამოქმედდა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საქართველოში ინდოეთის რეზიდენტი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საელჩო. </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600"/>
              </a:spcAft>
              <a:buFontTx/>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განათლების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სამინისტროსთან ერთად მიმდინარეობს აქტიური მუშაობა ინდოელი სტუდენტების საქართველოში შემოყვანის მიმართულებით. </a:t>
            </a:r>
            <a:endPar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600"/>
              </a:spcAft>
              <a:buFontTx/>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16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აგვისტოდან, ინდური ავიაკომპანია “</a:t>
            </a:r>
            <a:r>
              <a:rPr lang="en-US"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IndiGo</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 მიერ დელი-თბილისის ავიარეისები უკვე ყოველდღიურად ხორციელდება</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3320" y="4861212"/>
            <a:ext cx="1552636" cy="155574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b="8788"/>
          <a:stretch/>
        </p:blipFill>
        <p:spPr>
          <a:xfrm>
            <a:off x="8877636" y="2475711"/>
            <a:ext cx="2837565" cy="2422673"/>
          </a:xfrm>
          <a:prstGeom prst="rect">
            <a:avLst/>
          </a:prstGeom>
          <a:ln>
            <a:noFill/>
          </a:ln>
          <a:effectLst>
            <a:outerShdw blurRad="292100" dist="139700" dir="2700000" algn="tl" rotWithShape="0">
              <a:srgbClr val="333333">
                <a:alpha val="65000"/>
              </a:srgbClr>
            </a:outerShdw>
          </a:effectLst>
        </p:spPr>
      </p:pic>
      <p:sp>
        <p:nvSpPr>
          <p:cNvPr id="27" name="TextBox 26">
            <a:extLst>
              <a:ext uri="{FF2B5EF4-FFF2-40B4-BE49-F238E27FC236}">
                <a16:creationId xmlns:a16="http://schemas.microsoft.com/office/drawing/2014/main" id="{FC6A98E0-38D2-4E53-BA0E-12E2334C9A55}"/>
              </a:ext>
            </a:extLst>
          </p:cNvPr>
          <p:cNvSpPr txBox="1"/>
          <p:nvPr/>
        </p:nvSpPr>
        <p:spPr>
          <a:xfrm>
            <a:off x="4389663" y="488728"/>
            <a:ext cx="6862708" cy="400110"/>
          </a:xfrm>
          <a:prstGeom prst="rect">
            <a:avLst/>
          </a:prstGeom>
          <a:noFill/>
        </p:spPr>
        <p:txBody>
          <a:bodyPr wrap="square" rtlCol="0">
            <a:spAutoFit/>
          </a:bodyPr>
          <a:lstStyle/>
          <a:p>
            <a:r>
              <a:rPr lang="ka-GE" sz="2000" dirty="0">
                <a:latin typeface="BPG Square 37 Cond Caps" panose="020B0603030804020204" pitchFamily="34" charset="0"/>
              </a:rPr>
              <a:t>თანამშრომლობა აზიის და ოკეანეთის ქვეყნებთან</a:t>
            </a:r>
          </a:p>
        </p:txBody>
      </p:sp>
      <p:sp>
        <p:nvSpPr>
          <p:cNvPr id="12" name="TextBox 11">
            <a:extLst>
              <a:ext uri="{FF2B5EF4-FFF2-40B4-BE49-F238E27FC236}">
                <a16:creationId xmlns:a16="http://schemas.microsoft.com/office/drawing/2014/main" id="{8D2AAAE5-048A-4A87-AEEF-113C16F30449}"/>
              </a:ext>
            </a:extLst>
          </p:cNvPr>
          <p:cNvSpPr txBox="1"/>
          <p:nvPr/>
        </p:nvSpPr>
        <p:spPr>
          <a:xfrm>
            <a:off x="443112" y="1820170"/>
            <a:ext cx="8755123" cy="2523768"/>
          </a:xfrm>
          <a:prstGeom prst="rect">
            <a:avLst/>
          </a:prstGeom>
          <a:noFill/>
          <a:ln>
            <a:noFill/>
          </a:ln>
          <a:effectLst/>
        </p:spPr>
        <p:txBody>
          <a:bodyPr wrap="square" rtlCol="0">
            <a:spAutoFit/>
          </a:bodyPr>
          <a:lstStyle/>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12-13 სექტემბერს, გაიმართა საქართველოს პირველი ვიცე-პრემიერის, ეკონომიკისა და მდგრადი განვითარების მინისტრის ვიზიტი ჩინეთში</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18-21 ნოემბერს, შედგა საქართველოს საგარეო საქმეთა მინისტრის მოადგილის და სავაჭრო-სამრეწველო პალატის პრეზიდენტის ვიზიტი ჰონგ-</a:t>
            </a:r>
            <a:r>
              <a:rPr lang="ka-GE"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კონგში</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საქართველოს დელეგაციამ მონაწილეობა მიიღო მაღალი დონის აზიის ლოგისტიკურ, საზღვაო და საავიაციო კონფერენციაში „მიწოდების არსებული და სამომავლო ალტერნატიული გზები: მედეგობა და მდგრადობა“. ვიზიტის ფარგლებში გაიმართა ორმხრივი შეხვედრები</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ინდოეთთან ტრადიციულად კეთილმეგობრული და პარტნიორული ურთიერთობები გრძელდება:</a:t>
            </a:r>
          </a:p>
        </p:txBody>
      </p:sp>
    </p:spTree>
    <p:extLst>
      <p:ext uri="{BB962C8B-B14F-4D97-AF65-F5344CB8AC3E}">
        <p14:creationId xmlns:p14="http://schemas.microsoft.com/office/powerpoint/2010/main" val="302089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3191"/>
                                  </p:iterate>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fade">
                                      <p:cBhvr>
                                        <p:cTn id="18" dur="1000"/>
                                        <p:tgtEl>
                                          <p:spTgt spid="27">
                                            <p:txEl>
                                              <p:pRg st="0" end="0"/>
                                            </p:txEl>
                                          </p:spTgt>
                                        </p:tgtEl>
                                      </p:cBhvr>
                                    </p:animEffect>
                                    <p:anim calcmode="lin" valueType="num">
                                      <p:cBhvr>
                                        <p:cTn id="19" dur="1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7">
                                            <p:txEl>
                                              <p:pRg st="0" end="0"/>
                                            </p:txEl>
                                          </p:spTgt>
                                        </p:tgtEl>
                                        <p:attrNameLst>
                                          <p:attrName>ppt_h</p:attrName>
                                        </p:attrNameLst>
                                      </p:cBhvr>
                                      <p:tavLst>
                                        <p:tav tm="0">
                                          <p:val>
                                            <p:strVal val="#ppt_h"/>
                                          </p:val>
                                        </p:tav>
                                        <p:tav tm="100000">
                                          <p:val>
                                            <p:strVal val="#ppt_h"/>
                                          </p:val>
                                        </p:tav>
                                      </p:tavLst>
                                    </p:anim>
                                  </p:childTnLst>
                                </p:cTn>
                              </p:par>
                              <p:par>
                                <p:cTn id="21" presetID="14"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rotWithShape="1">
          <a:blip r:embed="rId3">
            <a:extLst>
              <a:ext uri="{28A0092B-C50C-407E-A947-70E740481C1C}">
                <a14:useLocalDpi xmlns:a14="http://schemas.microsoft.com/office/drawing/2010/main"/>
              </a:ext>
            </a:extLst>
          </a:blip>
          <a:srcRect r="8468"/>
          <a:stretch/>
        </p:blipFill>
        <p:spPr>
          <a:xfrm>
            <a:off x="1954677" y="1509323"/>
            <a:ext cx="10231461"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2AAAE5-048A-4A87-AEEF-113C16F30449}"/>
              </a:ext>
            </a:extLst>
          </p:cNvPr>
          <p:cNvSpPr txBox="1"/>
          <p:nvPr/>
        </p:nvSpPr>
        <p:spPr>
          <a:xfrm>
            <a:off x="292302" y="2097088"/>
            <a:ext cx="8586924" cy="3985706"/>
          </a:xfrm>
          <a:prstGeom prst="rect">
            <a:avLst/>
          </a:prstGeom>
          <a:noFill/>
          <a:ln>
            <a:noFill/>
          </a:ln>
          <a:effectLst/>
        </p:spPr>
        <p:txBody>
          <a:bodyPr wrap="square" rtlCol="0">
            <a:spAutoFit/>
          </a:bodyPr>
          <a:lstStyle/>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იაპონიაში საგარეო საქმეთა მინისტრის მოადგილის ოფიციალური ვიზიტის ფარგლებში, გაიხსნა საქართველოს  პირველი საპატიო საკონსულო ქ. </a:t>
            </a:r>
            <a:r>
              <a:rPr lang="ka-GE"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კაგოშიმაში</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(25 მაისი)</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p>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27 ნოემბერს, საქართველოსა და კორეას შორის ხელი მოეწერა ერთობლივ განცხადებას, რომლიც მიხედვითაც, ოფიციალურად დასრულდა მოლაპარაკებები „ეკონომიკური პარტნიორობის შეთანხმებაზე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EPA)“;</a:t>
            </a:r>
          </a:p>
          <a:p>
            <a:pPr marL="285750" indent="-285750">
              <a:spcAft>
                <a:spcPts val="1800"/>
              </a:spcAft>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2024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წლის 27 ნოემბერს საქართველოში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კორეის რესპუბლიკის რეზიდენტი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საელჩო გაიხსნა</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p>
          <a:p>
            <a:pPr marL="285750" indent="-285750">
              <a:spcAft>
                <a:spcPts val="1800"/>
              </a:spcAft>
              <a:buFont typeface="Arial" panose="020B0604020202020204" pitchFamily="34" charset="0"/>
              <a:buChar char="•"/>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საგარეო საქმეთა მინისტრმა შეხვედრები გამართა  ყაზახეთის რესპუბლიკის პრემიერ-მინისტრის მოადგილესთან, საგარეო საქმეთა მინისტრთან, მურატ </a:t>
            </a:r>
            <a:r>
              <a:rPr lang="ka-GE"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ნურტლეუსთან</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(28 თებერვალი), ავსტრალიის საგარეო საქმეთა მდივნის მოადგილესთან, როდ </a:t>
            </a:r>
            <a:r>
              <a:rPr lang="ka-GE"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ბრაზიერთან</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(3 მაისი), მალაიზიის პარლამენტის ზედა პალატის (სენატის) ვიცე-პრეზიდენტთან </a:t>
            </a:r>
            <a:r>
              <a:rPr lang="ka-GE"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დატუკ</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ნურ </a:t>
            </a:r>
            <a:r>
              <a:rPr lang="ka-GE"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ჯაზლან</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ბინ თარ </a:t>
            </a:r>
            <a:r>
              <a:rPr lang="ka-GE"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სრი</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მოჰამედთან  (5 სექტემბერი); 19 აგვისტოს, საქართველოს ოფიციალური ვიზიტით ეწვია კორეის რესპუბლიკის ეროვნული ასამბლეის ვიცე-თავმჯდომარე, ჯუ-ჰო იონგი.</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3320" y="4861212"/>
            <a:ext cx="1552636" cy="155574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b="8788"/>
          <a:stretch/>
        </p:blipFill>
        <p:spPr>
          <a:xfrm>
            <a:off x="8877636" y="2475711"/>
            <a:ext cx="2837565" cy="2422673"/>
          </a:xfrm>
          <a:prstGeom prst="rect">
            <a:avLst/>
          </a:prstGeom>
          <a:ln>
            <a:noFill/>
          </a:ln>
          <a:effectLst>
            <a:outerShdw blurRad="292100" dist="139700" dir="2700000" algn="tl" rotWithShape="0">
              <a:srgbClr val="333333">
                <a:alpha val="65000"/>
              </a:srgbClr>
            </a:outerShdw>
          </a:effectLst>
        </p:spPr>
      </p:pic>
      <p:sp>
        <p:nvSpPr>
          <p:cNvPr id="27" name="TextBox 26">
            <a:extLst>
              <a:ext uri="{FF2B5EF4-FFF2-40B4-BE49-F238E27FC236}">
                <a16:creationId xmlns:a16="http://schemas.microsoft.com/office/drawing/2014/main" id="{FC6A98E0-38D2-4E53-BA0E-12E2334C9A55}"/>
              </a:ext>
            </a:extLst>
          </p:cNvPr>
          <p:cNvSpPr txBox="1"/>
          <p:nvPr/>
        </p:nvSpPr>
        <p:spPr>
          <a:xfrm>
            <a:off x="4389663" y="488728"/>
            <a:ext cx="6862708" cy="400110"/>
          </a:xfrm>
          <a:prstGeom prst="rect">
            <a:avLst/>
          </a:prstGeom>
          <a:noFill/>
        </p:spPr>
        <p:txBody>
          <a:bodyPr wrap="square" rtlCol="0">
            <a:spAutoFit/>
          </a:bodyPr>
          <a:lstStyle/>
          <a:p>
            <a:r>
              <a:rPr lang="ka-GE" sz="2000" dirty="0">
                <a:latin typeface="BPG Square 37 Cond Caps" panose="020B0603030804020204" pitchFamily="34" charset="0"/>
              </a:rPr>
              <a:t>თანამშრომლობა აზიის და ოკეანეთის ქვეყნებთან</a:t>
            </a:r>
          </a:p>
        </p:txBody>
      </p:sp>
    </p:spTree>
    <p:extLst>
      <p:ext uri="{BB962C8B-B14F-4D97-AF65-F5344CB8AC3E}">
        <p14:creationId xmlns:p14="http://schemas.microsoft.com/office/powerpoint/2010/main" val="96129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3191"/>
                                  </p:iterate>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fade">
                                      <p:cBhvr>
                                        <p:cTn id="18" dur="1000"/>
                                        <p:tgtEl>
                                          <p:spTgt spid="27">
                                            <p:txEl>
                                              <p:pRg st="0" end="0"/>
                                            </p:txEl>
                                          </p:spTgt>
                                        </p:tgtEl>
                                      </p:cBhvr>
                                    </p:animEffect>
                                    <p:anim calcmode="lin" valueType="num">
                                      <p:cBhvr>
                                        <p:cTn id="19" dur="1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7">
                                            <p:txEl>
                                              <p:pRg st="0" end="0"/>
                                            </p:txEl>
                                          </p:spTgt>
                                        </p:tgtEl>
                                        <p:attrNameLst>
                                          <p:attrName>ppt_h</p:attrName>
                                        </p:attrNameLst>
                                      </p:cBhvr>
                                      <p:tavLst>
                                        <p:tav tm="0">
                                          <p:val>
                                            <p:strVal val="#ppt_h"/>
                                          </p:val>
                                        </p:tav>
                                        <p:tav tm="100000">
                                          <p:val>
                                            <p:strVal val="#ppt_h"/>
                                          </p:val>
                                        </p:tav>
                                      </p:tavLst>
                                    </p:anim>
                                  </p:childTnLst>
                                </p:cTn>
                              </p:par>
                              <p:par>
                                <p:cTn id="21" presetID="14"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685" y="1507296"/>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D2AAAE5-048A-4A87-AEEF-113C16F30449}"/>
              </a:ext>
            </a:extLst>
          </p:cNvPr>
          <p:cNvSpPr txBox="1"/>
          <p:nvPr/>
        </p:nvSpPr>
        <p:spPr>
          <a:xfrm>
            <a:off x="1447677" y="3019520"/>
            <a:ext cx="10643212" cy="954107"/>
          </a:xfrm>
          <a:prstGeom prst="rect">
            <a:avLst/>
          </a:prstGeom>
          <a:noFill/>
          <a:ln>
            <a:noFill/>
          </a:ln>
          <a:effectLst/>
        </p:spPr>
        <p:txBody>
          <a:bodyPr wrap="square" rtlCol="0">
            <a:spAutoFit/>
          </a:bodyPr>
          <a:lstStyle/>
          <a:p>
            <a:pPr>
              <a:spcAft>
                <a:spcPts val="1800"/>
              </a:spcAft>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იორდანიის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ჰაშიმიტურ</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სამეფოში განხორციელდა საგარეო საქმეთა მინისტრისა და კულტურის მინისტრის სამუშაო ვიზიტები, რომლის ფარგლებშიც განხილულ იქნა იორდანიაში კულტურის ცენტრის მშენებლობის და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შიჰანის</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XI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 ქართული მონასტრის ტერიტორიაზე არქეოლოგიური გათხრების დაწყების საკითხები; გამოიკვეთა კულტურის, ტურიზმის და განათლების სფეროში შეთანხმებების და ერთობლივი პროექტების განხორციელების პერსპექტივები. წარმატებით ვითარდება თანამშრომლობა სამხედრო-სამრეწველო სფეროში;</a:t>
            </a:r>
          </a:p>
        </p:txBody>
      </p:sp>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9577" y="3116024"/>
            <a:ext cx="1218100" cy="609050"/>
          </a:xfrm>
          <a:prstGeom prst="rect">
            <a:avLst/>
          </a:prstGeom>
        </p:spPr>
      </p:pic>
      <p:sp>
        <p:nvSpPr>
          <p:cNvPr id="20" name="TextBox 19">
            <a:extLst>
              <a:ext uri="{FF2B5EF4-FFF2-40B4-BE49-F238E27FC236}">
                <a16:creationId xmlns:a16="http://schemas.microsoft.com/office/drawing/2014/main" id="{8D2AAAE5-048A-4A87-AEEF-113C16F30449}"/>
              </a:ext>
            </a:extLst>
          </p:cNvPr>
          <p:cNvSpPr txBox="1"/>
          <p:nvPr/>
        </p:nvSpPr>
        <p:spPr>
          <a:xfrm>
            <a:off x="143790" y="1923828"/>
            <a:ext cx="9319657" cy="738664"/>
          </a:xfrm>
          <a:prstGeom prst="rect">
            <a:avLst/>
          </a:prstGeom>
          <a:noFill/>
          <a:ln>
            <a:noFill/>
          </a:ln>
          <a:effectLst/>
        </p:spPr>
        <p:txBody>
          <a:bodyPr wrap="square" rtlCol="0">
            <a:spAutoFit/>
          </a:bodyPr>
          <a:lstStyle/>
          <a:p>
            <a:pPr>
              <a:spcAft>
                <a:spcPts val="1800"/>
              </a:spcAft>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24 იანვარს საუდის არაბეთში საგარეო საქმეთა მინისტრის ვიზიტის ფარგლებში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გაფორმდა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ურთიერთგაგების მემორანდუმი მთავრობათაშორისი საკოორდინაციო საბჭო დაფუძნების შესახებ; შექმნა სამი კომიტეტი: 1. პოლიტიკური და უსაფრთხოება; 2. ინვესტიციები და ეკონომიკა; 3. სოციალური საკითხები და კულტურა.  </a:t>
            </a:r>
          </a:p>
        </p:txBody>
      </p:sp>
      <p:sp>
        <p:nvSpPr>
          <p:cNvPr id="22" name="TextBox 21">
            <a:extLst>
              <a:ext uri="{FF2B5EF4-FFF2-40B4-BE49-F238E27FC236}">
                <a16:creationId xmlns:a16="http://schemas.microsoft.com/office/drawing/2014/main" id="{8D2AAAE5-048A-4A87-AEEF-113C16F30449}"/>
              </a:ext>
            </a:extLst>
          </p:cNvPr>
          <p:cNvSpPr txBox="1"/>
          <p:nvPr/>
        </p:nvSpPr>
        <p:spPr>
          <a:xfrm>
            <a:off x="143790" y="4183173"/>
            <a:ext cx="9088941" cy="523220"/>
          </a:xfrm>
          <a:prstGeom prst="rect">
            <a:avLst/>
          </a:prstGeom>
          <a:noFill/>
          <a:ln>
            <a:noFill/>
          </a:ln>
          <a:effectLst/>
        </p:spPr>
        <p:txBody>
          <a:bodyPr wrap="square" rtlCol="0">
            <a:spAutoFit/>
          </a:bodyPr>
          <a:lstStyle/>
          <a:p>
            <a:pPr>
              <a:spcAft>
                <a:spcPts val="1800"/>
              </a:spcAft>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კატართან ურთიერთობების დინამიკა ძირითადად საპარლამენტო განზომილებაში აისახა. განხორციელდა ორმხრივი ვიზიტები საპარლამენტო მეგობართა ჯგუფის ხელმძღვანელთა შორის თბილისსა და დოჰაში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pic>
        <p:nvPicPr>
          <p:cNvPr id="23" name="Picture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78764" y="4102506"/>
            <a:ext cx="1336661" cy="684554"/>
          </a:xfrm>
          <a:prstGeom prst="rect">
            <a:avLst/>
          </a:prstGeom>
        </p:spPr>
      </p:pic>
      <p:pic>
        <p:nvPicPr>
          <p:cNvPr id="24" name="Picture 2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8598" y="5096232"/>
            <a:ext cx="1761768" cy="1761768"/>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8D2AAAE5-048A-4A87-AEEF-113C16F30449}"/>
              </a:ext>
            </a:extLst>
          </p:cNvPr>
          <p:cNvSpPr txBox="1"/>
          <p:nvPr/>
        </p:nvSpPr>
        <p:spPr>
          <a:xfrm>
            <a:off x="2427110" y="5276525"/>
            <a:ext cx="9372681" cy="1169551"/>
          </a:xfrm>
          <a:prstGeom prst="rect">
            <a:avLst/>
          </a:prstGeom>
          <a:noFill/>
          <a:ln>
            <a:noFill/>
          </a:ln>
          <a:effectLst/>
        </p:spPr>
        <p:txBody>
          <a:bodyPr wrap="square" rtlCol="0">
            <a:spAutoFit/>
          </a:bodyPr>
          <a:lstStyle/>
          <a:p>
            <a:pPr>
              <a:spcAft>
                <a:spcPts val="1800"/>
              </a:spcAft>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დიდი მნიშვნელობა ენიჭება აფრიკის კონტინენტის ქვეყნებთან ორმხრივი და მრავალმხრივი თანამშრომლობის პოზიტიური დღის წესრიგის განვითარება. გაეროს გენ. ასამბლეის 79-ე სესიის ფარგლებში, საგარეო საქმეთა მინისტრის ორმხრივი შეხვედრები კაბო-ვერდეს, ჩადის,  რუანდის, სან-ტომე და პრინსიპის, ბენინის, ანგოლის, სომალის, ზამბიის და ნამიბიის საგარეო საქმეთა მინისტრებთან. ასევე მალავის და განას საპარლამენტო დელეგაციების ვიზიტები საქართველოში, რუანდას რესპუბლიკასთან გამართული პოლიტიკური კონსულტაციები საგარეო უწყებებს შორის.</a:t>
            </a:r>
          </a:p>
        </p:txBody>
      </p:sp>
      <p:sp>
        <p:nvSpPr>
          <p:cNvPr id="17" name="TextBox 16">
            <a:extLst>
              <a:ext uri="{FF2B5EF4-FFF2-40B4-BE49-F238E27FC236}">
                <a16:creationId xmlns:a16="http://schemas.microsoft.com/office/drawing/2014/main" id="{FC6A98E0-38D2-4E53-BA0E-12E2334C9A55}"/>
              </a:ext>
            </a:extLst>
          </p:cNvPr>
          <p:cNvSpPr txBox="1"/>
          <p:nvPr/>
        </p:nvSpPr>
        <p:spPr>
          <a:xfrm>
            <a:off x="4645986" y="543896"/>
            <a:ext cx="6862708" cy="400110"/>
          </a:xfrm>
          <a:prstGeom prst="rect">
            <a:avLst/>
          </a:prstGeom>
          <a:noFill/>
        </p:spPr>
        <p:txBody>
          <a:bodyPr wrap="square" rtlCol="0">
            <a:spAutoFit/>
          </a:bodyPr>
          <a:lstStyle/>
          <a:p>
            <a:r>
              <a:rPr lang="ka-GE" sz="2000" dirty="0">
                <a:latin typeface="BPG Square 37 Cond Caps" panose="020B0603030804020204" pitchFamily="34" charset="0"/>
              </a:rPr>
              <a:t>ახლო აღმოსავლეთისა და აფრიკის ქვეყნები		</a:t>
            </a:r>
          </a:p>
        </p:txBody>
      </p:sp>
      <p:pic>
        <p:nvPicPr>
          <p:cNvPr id="3" name="Picture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650342" y="1856167"/>
            <a:ext cx="1378194" cy="919945"/>
          </a:xfrm>
          <a:prstGeom prst="rect">
            <a:avLst/>
          </a:prstGeom>
        </p:spPr>
      </p:pic>
    </p:spTree>
    <p:extLst>
      <p:ext uri="{BB962C8B-B14F-4D97-AF65-F5344CB8AC3E}">
        <p14:creationId xmlns:p14="http://schemas.microsoft.com/office/powerpoint/2010/main" val="247943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5" presetClass="entr" presetSubtype="0" fill="hold" nodeType="withEffect">
                                  <p:stCondLst>
                                    <p:cond delay="0"/>
                                  </p:stCondLst>
                                  <p:iterate type="lt">
                                    <p:tmPct val="3191"/>
                                  </p:iterate>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1000"/>
                                        <p:tgtEl>
                                          <p:spTgt spid="17">
                                            <p:txEl>
                                              <p:pRg st="0" end="0"/>
                                            </p:txEl>
                                          </p:spTgt>
                                        </p:tgtEl>
                                      </p:cBhvr>
                                    </p:animEffect>
                                    <p:anim calcmode="lin" valueType="num">
                                      <p:cBhvr>
                                        <p:cTn id="43" dur="1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44" dur="1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p:bldP spid="20" grpId="0"/>
      <p:bldP spid="2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321" y="1543190"/>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2AAAE5-048A-4A87-AEEF-113C16F30449}"/>
              </a:ext>
            </a:extLst>
          </p:cNvPr>
          <p:cNvSpPr txBox="1"/>
          <p:nvPr/>
        </p:nvSpPr>
        <p:spPr>
          <a:xfrm>
            <a:off x="501701" y="2887097"/>
            <a:ext cx="10419443" cy="2939266"/>
          </a:xfrm>
          <a:prstGeom prst="rect">
            <a:avLst/>
          </a:prstGeom>
          <a:noFill/>
          <a:ln>
            <a:noFill/>
          </a:ln>
          <a:effectLst/>
        </p:spPr>
        <p:txBody>
          <a:bodyPr wrap="square" rtlCol="0">
            <a:spAutoFit/>
          </a:bodyPr>
          <a:lstStyle/>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საგარეო საქმეთა მინისტრის ოფიციალური ვიზიტი არგენტინაში, ბრაზილიაში,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პარაგვაიასა</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და პანამაში. მექსიკის ახლად არჩეული პრეზიდენტის ინაუგურაციის ფარგლებში, განხორციელდა მინისტრის ვიზიტი ქალაქ მეხიკოში. </a:t>
            </a:r>
          </a:p>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მინისტრმა საქართველოში უმასპინძლა აღმოსავლეთ კარიბის ქვეყნების ორგანიზაციის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OECS)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წევრი სახელმწიფოების, გრენადის, ანტიგუა და ბარბუდის,  სენტ-</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ვისენტი</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და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გრენადინების</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სენტ-ლუსიას და სენტ-</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კიტსის</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და ნევისის საგარეო საქმეთა მინისტრებს;  </a:t>
            </a:r>
          </a:p>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სხვადასხვა საერთაშორისო ფორმატის ფარგლებში, მინისტრი შეხვდა დომინიკის რესპუბლიკის, ტრინიდადი და ტობაგოს და ბაჰამის კუნძულების საგარეო საქმეთა მინისტრებს, ხოლო მინისტრის პირველი მოადგილე - ანტიგუა და ბარბუდას და დომინიკის თანამეგობრობის საგარეო საქმეთა მინისტრებს და  ელ სალვადორის, არგენტინისა და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კოლომბიის</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საგარეო საქმეთა მინისტრის მოადგილეებს;</a:t>
            </a:r>
          </a:p>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საგარეო საქმეთა მინისტრის პირველი მოადგილე შეხვდა საქართველოში ვიზიტით მყოფ ბრაზილიის ფედერაციული რესპუბლიკის კონგრესის დეპუტატს, ბრაზილია-საქართველოს საპარლამენტო მეგობრობის ჯგუფის ხელმძღვანელს. </a:t>
            </a:r>
          </a:p>
        </p:txBody>
      </p:sp>
      <p:sp>
        <p:nvSpPr>
          <p:cNvPr id="27" name="TextBox 26">
            <a:extLst>
              <a:ext uri="{FF2B5EF4-FFF2-40B4-BE49-F238E27FC236}">
                <a16:creationId xmlns:a16="http://schemas.microsoft.com/office/drawing/2014/main" id="{FC6A98E0-38D2-4E53-BA0E-12E2334C9A55}"/>
              </a:ext>
            </a:extLst>
          </p:cNvPr>
          <p:cNvSpPr txBox="1"/>
          <p:nvPr/>
        </p:nvSpPr>
        <p:spPr>
          <a:xfrm>
            <a:off x="4133037" y="353700"/>
            <a:ext cx="5325704" cy="707886"/>
          </a:xfrm>
          <a:prstGeom prst="rect">
            <a:avLst/>
          </a:prstGeom>
          <a:noFill/>
        </p:spPr>
        <p:txBody>
          <a:bodyPr wrap="square" rtlCol="0">
            <a:spAutoFit/>
          </a:bodyPr>
          <a:lstStyle/>
          <a:p>
            <a:pPr algn="ctr"/>
            <a:r>
              <a:rPr lang="ka-GE" sz="2000" dirty="0">
                <a:latin typeface="BPG Square 37 Cond Caps" panose="020B0603030804020204" pitchFamily="34" charset="0"/>
              </a:rPr>
              <a:t>ლათინური ამერიკისა და კარიბის ზღვის აუზის ქვეყნები</a:t>
            </a:r>
          </a:p>
        </p:txBody>
      </p:sp>
      <p:sp>
        <p:nvSpPr>
          <p:cNvPr id="10" name="TextBox 9">
            <a:extLst>
              <a:ext uri="{FF2B5EF4-FFF2-40B4-BE49-F238E27FC236}">
                <a16:creationId xmlns:a16="http://schemas.microsoft.com/office/drawing/2014/main" id="{049D369B-89CC-4FB3-88B1-DEA5B5F10922}"/>
              </a:ext>
            </a:extLst>
          </p:cNvPr>
          <p:cNvSpPr txBox="1"/>
          <p:nvPr/>
        </p:nvSpPr>
        <p:spPr>
          <a:xfrm>
            <a:off x="331279" y="1770521"/>
            <a:ext cx="11529432" cy="830997"/>
          </a:xfrm>
          <a:prstGeom prst="rect">
            <a:avLst/>
          </a:prstGeom>
          <a:noFill/>
        </p:spPr>
        <p:txBody>
          <a:bodyPr wrap="square" rtlCol="0">
            <a:spAutoFit/>
          </a:bodyPr>
          <a:lstStyle/>
          <a:p>
            <a:pPr>
              <a:spcAft>
                <a:spcPts val="1800"/>
              </a:spcAft>
            </a:pPr>
            <a:r>
              <a:rPr lang="ka-GE" sz="1600" dirty="0">
                <a:solidFill>
                  <a:schemeClr val="bg1"/>
                </a:solidFill>
                <a:effectLst>
                  <a:outerShdw blurRad="38100" dist="38100" dir="2700000" algn="tl">
                    <a:srgbClr val="000000">
                      <a:alpha val="43137"/>
                    </a:srgbClr>
                  </a:outerShdw>
                </a:effectLst>
                <a:latin typeface="BPG Banner Caps" panose="02060504020202060204" pitchFamily="18" charset="0"/>
              </a:rPr>
              <a:t>გრძელდებოდა აქტიური საქმიანობა რეგიონის ქვეყნებთან, როგორც პოლიტიკური დიალოგის გაღრმავების, ასევე ეკონომიკის, ვაჭრობის, ტურიზმის, კულტურის და განათლების სფეროებში არსებული თანამშრომლობის გაძლიერების კუთხით</a:t>
            </a:r>
          </a:p>
        </p:txBody>
      </p:sp>
      <p:pic>
        <p:nvPicPr>
          <p:cNvPr id="11" name="Picture 10"/>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539354" y="167054"/>
            <a:ext cx="2321357" cy="24332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706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3191"/>
                                  </p:iterate>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fade">
                                      <p:cBhvr>
                                        <p:cTn id="18" dur="1000"/>
                                        <p:tgtEl>
                                          <p:spTgt spid="27">
                                            <p:txEl>
                                              <p:pRg st="0" end="0"/>
                                            </p:txEl>
                                          </p:spTgt>
                                        </p:tgtEl>
                                      </p:cBhvr>
                                    </p:animEffect>
                                    <p:anim calcmode="lin" valueType="num">
                                      <p:cBhvr>
                                        <p:cTn id="19" dur="1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7">
                                            <p:txEl>
                                              <p:pRg st="0" end="0"/>
                                            </p:txEl>
                                          </p:spTgt>
                                        </p:tgtEl>
                                        <p:attrNameLst>
                                          <p:attrName>ppt_h</p:attrName>
                                        </p:attrNameLst>
                                      </p:cBhvr>
                                      <p:tavLst>
                                        <p:tav tm="0">
                                          <p:val>
                                            <p:strVal val="#ppt_h"/>
                                          </p:val>
                                        </p:tav>
                                        <p:tav tm="100000">
                                          <p:val>
                                            <p:strVal val="#ppt_h"/>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rotWithShape="1">
          <a:blip r:embed="rId3">
            <a:extLst>
              <a:ext uri="{28A0092B-C50C-407E-A947-70E740481C1C}">
                <a14:useLocalDpi xmlns:a14="http://schemas.microsoft.com/office/drawing/2010/main"/>
              </a:ext>
            </a:extLst>
          </a:blip>
          <a:srcRect l="6272" t="14339"/>
          <a:stretch/>
        </p:blipFill>
        <p:spPr>
          <a:xfrm>
            <a:off x="8792" y="1371601"/>
            <a:ext cx="8864457" cy="3648958"/>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2AAAE5-048A-4A87-AEEF-113C16F30449}"/>
              </a:ext>
            </a:extLst>
          </p:cNvPr>
          <p:cNvSpPr txBox="1"/>
          <p:nvPr/>
        </p:nvSpPr>
        <p:spPr>
          <a:xfrm>
            <a:off x="3294302" y="2008929"/>
            <a:ext cx="8311544" cy="2923877"/>
          </a:xfrm>
          <a:prstGeom prst="rect">
            <a:avLst/>
          </a:prstGeom>
          <a:noFill/>
          <a:ln>
            <a:noFill/>
          </a:ln>
          <a:effectLst/>
        </p:spPr>
        <p:txBody>
          <a:bodyPr wrap="square" rtlCol="0">
            <a:spAutoFit/>
          </a:bodyPr>
          <a:lstStyle/>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გაიმართა პოლიტიკური კონსულტაციები ურუგვაისთან და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გაიანასთან</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გაიმართა უწყებათაშორისი ონლაინ-კონსულტაციები გაიანასა და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გრენადასთან</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ასევე ვიდეო-კონფერენცია საქართველოს სხვადასხვა უწყებების და კარიბის ქვეყნების გაერთიანების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CARICOM)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წარმომადგენლებს შორის;</a:t>
            </a:r>
          </a:p>
          <a:p>
            <a:pPr marL="285750" indent="-285750">
              <a:spcAft>
                <a:spcPts val="18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ურთიერთგაგების მემორანდუმს ხელი მოეწერა  დომინიკელთა რესპუბლიკასთან და ელ სალვადორთან. არგენტინის რესპუბლიკასთან ხელი მოეწერა შეთანხმებას დიპლომატიური წარმომადგენლობის, საკონსულო დაწესებულებისა და მუდმივი წარმომადგენლობის წევრთა ოჯახის წევრების ანაზღაურებადი შრომითი საქმიანობის შესახებ, ხოლო პარაგვაის რესპუბლიკასთან - ურთიერთგაგების მემორანდუმს დიპლომატიური სწავლების სფეროში თანამშრომლობის შესახებ. ძალაში შევიდა სენტ-</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კიტსა</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და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ნევისთან</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უვიზო მიმოსვლის შესახებ ხელშეკრულება, ხოლო მექსიკასთან - კულტურის სფეროში შესახებ შეთანხმება. </a:t>
            </a:r>
          </a:p>
        </p:txBody>
      </p:sp>
      <p:pic>
        <p:nvPicPr>
          <p:cNvPr id="2" name="Picture 1"/>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12345" y="2005992"/>
            <a:ext cx="2981957" cy="31256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EE547A1-290E-4C57-AA9A-D368216BE393}"/>
              </a:ext>
            </a:extLst>
          </p:cNvPr>
          <p:cNvSpPr txBox="1"/>
          <p:nvPr/>
        </p:nvSpPr>
        <p:spPr>
          <a:xfrm>
            <a:off x="623650" y="5587186"/>
            <a:ext cx="9557844" cy="738664"/>
          </a:xfrm>
          <a:prstGeom prst="rect">
            <a:avLst/>
          </a:prstGeom>
          <a:noFill/>
        </p:spPr>
        <p:txBody>
          <a:bodyPr wrap="square" rtlCol="0">
            <a:spAutoFit/>
          </a:bodyPr>
          <a:lstStyle/>
          <a:p>
            <a:pPr algn="just">
              <a:spcAft>
                <a:spcPts val="1800"/>
              </a:spcAft>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გრძელდებოდა პარტნიორული ურთიერთობების განვითარება კანადასთან, მათ შორის ურთიერთობის გაღრმავება პოლიტიკურ, ეკონომიკურ, თავდაცვისა და უსაფრთხოების სფეროებში, ასევე ვიზიტების გაცვლა და უცხოური ინვესტიციების დაცვის თაობაზე შეთანხმებაზე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FIPA)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მოლაპარაკებები.</a:t>
            </a:r>
          </a:p>
        </p:txBody>
      </p:sp>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t="37629"/>
          <a:stretch/>
        </p:blipFill>
        <p:spPr>
          <a:xfrm>
            <a:off x="8484577" y="5410882"/>
            <a:ext cx="3707420" cy="1447118"/>
          </a:xfrm>
          <a:prstGeom prst="rect">
            <a:avLst/>
          </a:prstGeom>
        </p:spPr>
      </p:pic>
      <p:sp>
        <p:nvSpPr>
          <p:cNvPr id="13" name="TextBox 12">
            <a:extLst>
              <a:ext uri="{FF2B5EF4-FFF2-40B4-BE49-F238E27FC236}">
                <a16:creationId xmlns:a16="http://schemas.microsoft.com/office/drawing/2014/main" id="{FC6A98E0-38D2-4E53-BA0E-12E2334C9A55}"/>
              </a:ext>
            </a:extLst>
          </p:cNvPr>
          <p:cNvSpPr txBox="1"/>
          <p:nvPr/>
        </p:nvSpPr>
        <p:spPr>
          <a:xfrm>
            <a:off x="4134821" y="424677"/>
            <a:ext cx="7075372" cy="707886"/>
          </a:xfrm>
          <a:prstGeom prst="rect">
            <a:avLst/>
          </a:prstGeom>
          <a:noFill/>
        </p:spPr>
        <p:txBody>
          <a:bodyPr wrap="square" rtlCol="0">
            <a:spAutoFit/>
          </a:bodyPr>
          <a:lstStyle/>
          <a:p>
            <a:pPr algn="ctr"/>
            <a:r>
              <a:rPr lang="ka-GE" sz="2000" dirty="0">
                <a:latin typeface="BPG Square 37 Cond Caps" panose="020B0603030804020204" pitchFamily="34" charset="0"/>
              </a:rPr>
              <a:t>ლათინური ამერიკისა და კარიბის ზღვის აუზის ქვეყნები</a:t>
            </a:r>
          </a:p>
          <a:p>
            <a:pPr algn="ctr"/>
            <a:r>
              <a:rPr lang="ka-GE" sz="2000" dirty="0">
                <a:latin typeface="BPG Square 37 Cond Caps" panose="020B0603030804020204" pitchFamily="34" charset="0"/>
              </a:rPr>
              <a:t>კანადა</a:t>
            </a:r>
          </a:p>
        </p:txBody>
      </p:sp>
    </p:spTree>
    <p:extLst>
      <p:ext uri="{BB962C8B-B14F-4D97-AF65-F5344CB8AC3E}">
        <p14:creationId xmlns:p14="http://schemas.microsoft.com/office/powerpoint/2010/main" val="271414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45" presetClass="entr" presetSubtype="0" fill="hold" nodeType="withEffect">
                                  <p:stCondLst>
                                    <p:cond delay="0"/>
                                  </p:stCondLst>
                                  <p:iterate type="lt">
                                    <p:tmPct val="3191"/>
                                  </p:iterate>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23" dur="1000" fill="hold"/>
                                        <p:tgtEl>
                                          <p:spTgt spid="13">
                                            <p:txEl>
                                              <p:pRg st="0" end="0"/>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iterate type="lt">
                                    <p:tmPct val="3191"/>
                                  </p:iterate>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1000"/>
                                        <p:tgtEl>
                                          <p:spTgt spid="13">
                                            <p:txEl>
                                              <p:pRg st="1" end="1"/>
                                            </p:txEl>
                                          </p:spTgt>
                                        </p:tgtEl>
                                      </p:cBhvr>
                                    </p:animEffect>
                                    <p:anim calcmode="lin" valueType="num">
                                      <p:cBhvr>
                                        <p:cTn id="27" dur="1000" fill="hold"/>
                                        <p:tgtEl>
                                          <p:spTgt spid="13">
                                            <p:txEl>
                                              <p:pRg st="1" end="1"/>
                                            </p:txEl>
                                          </p:spTgt>
                                        </p:tgtEl>
                                        <p:attrNameLst>
                                          <p:attrName>ppt_w</p:attrName>
                                        </p:attrNameLst>
                                      </p:cBhvr>
                                      <p:tavLst>
                                        <p:tav tm="0" fmla="#ppt_w*sin(2.5*pi*$)">
                                          <p:val>
                                            <p:fltVal val="0"/>
                                          </p:val>
                                        </p:tav>
                                        <p:tav tm="100000">
                                          <p:val>
                                            <p:fltVal val="1"/>
                                          </p:val>
                                        </p:tav>
                                      </p:tavLst>
                                    </p:anim>
                                    <p:anim calcmode="lin" valueType="num">
                                      <p:cBhvr>
                                        <p:cTn id="28" dur="1000" fill="hold"/>
                                        <p:tgtEl>
                                          <p:spTgt spid="1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58" y="1532558"/>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4BE40C-52B5-4C6E-90DF-6A7D1BC7151D}"/>
              </a:ext>
            </a:extLst>
          </p:cNvPr>
          <p:cNvSpPr txBox="1"/>
          <p:nvPr/>
        </p:nvSpPr>
        <p:spPr>
          <a:xfrm>
            <a:off x="5127131" y="483296"/>
            <a:ext cx="4637758" cy="400110"/>
          </a:xfrm>
          <a:prstGeom prst="rect">
            <a:avLst/>
          </a:prstGeom>
          <a:noFill/>
        </p:spPr>
        <p:txBody>
          <a:bodyPr wrap="square" rtlCol="0">
            <a:spAutoFit/>
          </a:bodyPr>
          <a:lstStyle/>
          <a:p>
            <a:endParaRPr lang="ka-GE" sz="2000" dirty="0">
              <a:latin typeface="BPG Square 37 Cond Caps" panose="020B0603030804020204" pitchFamily="34" charset="0"/>
            </a:endParaRPr>
          </a:p>
        </p:txBody>
      </p:sp>
      <p:sp>
        <p:nvSpPr>
          <p:cNvPr id="10" name="TextBox 9">
            <a:extLst>
              <a:ext uri="{FF2B5EF4-FFF2-40B4-BE49-F238E27FC236}">
                <a16:creationId xmlns:a16="http://schemas.microsoft.com/office/drawing/2014/main" id="{DEE547A1-290E-4C57-AA9A-D368216BE393}"/>
              </a:ext>
            </a:extLst>
          </p:cNvPr>
          <p:cNvSpPr txBox="1"/>
          <p:nvPr/>
        </p:nvSpPr>
        <p:spPr>
          <a:xfrm>
            <a:off x="649347" y="1875573"/>
            <a:ext cx="10535229" cy="2395143"/>
          </a:xfrm>
          <a:prstGeom prst="rect">
            <a:avLst/>
          </a:prstGeom>
          <a:noFill/>
        </p:spPr>
        <p:txBody>
          <a:bodyPr wrap="square" rtlCol="0">
            <a:spAutoFit/>
          </a:bodyPr>
          <a:lstStyle/>
          <a:p>
            <a:pPr marL="285750" indent="-285750">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გაერო-ს, ეუთო-ს და ევროპის საბჭოს სხვადასხვა ფორმატებში, საქართველოს საგარეო საქმეთა სამინისტროს (მისიების ჩათვლით) წარმომადგენლებმა 250-ზე მეტი ეროვნული განცხადება გააკეთეს ორგანიზაციების დღის წესრიგის სხვადასხვა საკითხებზე განხილვების ფარგლებში, მათ შორის, 120-მდე ეროვნული განცხადება,  რუსეთის მიერ ოკუპირებულ საქართველოს ტერიტორიებზე არსებული ვითარებას ეხებოდა</a:t>
            </a:r>
          </a:p>
          <a:p>
            <a:pPr marL="285750" indent="-285750">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რუსეთის მიერ საქართველოს წინააღმდეგ განხორციელებული სრულმასშტაბიანი სამხედრო აგრესიის მე-16 წლისთავთან დაკავშირებით, რუსეთ-საქართველოს კონფლიქტისა და რუსეთის მიერ უკანონოდ ოკუპირებულ საქართველოს ცხინვალისა და აფხაზეთის რეგიონებში არსებული ვითარების შესახებ იმსჯელეს სამივე ორგანიზაციაში (გაერო, ეუთო, ევროპის საბჭო)</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512" y="4851289"/>
            <a:ext cx="1417728" cy="1202313"/>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FC6A98E0-38D2-4E53-BA0E-12E2334C9A55}"/>
              </a:ext>
            </a:extLst>
          </p:cNvPr>
          <p:cNvSpPr txBox="1"/>
          <p:nvPr/>
        </p:nvSpPr>
        <p:spPr>
          <a:xfrm>
            <a:off x="4886741" y="553788"/>
            <a:ext cx="5359628" cy="400110"/>
          </a:xfrm>
          <a:prstGeom prst="rect">
            <a:avLst/>
          </a:prstGeom>
          <a:noFill/>
        </p:spPr>
        <p:txBody>
          <a:bodyPr wrap="square" rtlCol="0">
            <a:spAutoFit/>
          </a:bodyPr>
          <a:lstStyle/>
          <a:p>
            <a:r>
              <a:rPr lang="ka-GE" sz="2000" dirty="0">
                <a:latin typeface="BPG Square 37 Cond Caps" panose="020B0603030804020204" pitchFamily="34" charset="0"/>
              </a:rPr>
              <a:t>საერთაშორისო ორგანიზაციები</a:t>
            </a:r>
          </a:p>
        </p:txBody>
      </p:sp>
      <p:pic>
        <p:nvPicPr>
          <p:cNvPr id="23" name="Picture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28000" y="4824466"/>
            <a:ext cx="1422517" cy="1219470"/>
          </a:xfrm>
          <a:prstGeom prst="rect">
            <a:avLst/>
          </a:prstGeom>
        </p:spPr>
      </p:pic>
      <p:pic>
        <p:nvPicPr>
          <p:cNvPr id="24" name="Picture 2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554048" y="4991104"/>
            <a:ext cx="3394522" cy="1052832"/>
          </a:xfrm>
          <a:prstGeom prst="rect">
            <a:avLst/>
          </a:prstGeom>
        </p:spPr>
      </p:pic>
    </p:spTree>
    <p:extLst>
      <p:ext uri="{BB962C8B-B14F-4D97-AF65-F5344CB8AC3E}">
        <p14:creationId xmlns:p14="http://schemas.microsoft.com/office/powerpoint/2010/main" val="351698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5172"/>
                                  </p:iterate>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anim calcmode="lin" valueType="num">
                                      <p:cBhvr>
                                        <p:cTn id="19"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2">
                                            <p:txEl>
                                              <p:pRg st="0" end="0"/>
                                            </p:txEl>
                                          </p:spTgt>
                                        </p:tgtEl>
                                        <p:attrNameLst>
                                          <p:attrName>ppt_h</p:attrName>
                                        </p:attrNameLst>
                                      </p:cBhvr>
                                      <p:tavLst>
                                        <p:tav tm="0">
                                          <p:val>
                                            <p:strVal val="#ppt_h"/>
                                          </p:val>
                                        </p:tav>
                                        <p:tav tm="100000">
                                          <p:val>
                                            <p:strVal val="#ppt_h"/>
                                          </p:val>
                                        </p:tav>
                                      </p:tavLst>
                                    </p:anim>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58" y="1532558"/>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4BE40C-52B5-4C6E-90DF-6A7D1BC7151D}"/>
              </a:ext>
            </a:extLst>
          </p:cNvPr>
          <p:cNvSpPr txBox="1"/>
          <p:nvPr/>
        </p:nvSpPr>
        <p:spPr>
          <a:xfrm>
            <a:off x="5127131" y="483296"/>
            <a:ext cx="4637758" cy="400110"/>
          </a:xfrm>
          <a:prstGeom prst="rect">
            <a:avLst/>
          </a:prstGeom>
          <a:noFill/>
        </p:spPr>
        <p:txBody>
          <a:bodyPr wrap="square" rtlCol="0">
            <a:spAutoFit/>
          </a:bodyPr>
          <a:lstStyle/>
          <a:p>
            <a:endParaRPr lang="ka-GE" sz="2000" dirty="0">
              <a:latin typeface="BPG Square 37 Cond Caps" panose="020B0603030804020204" pitchFamily="34" charset="0"/>
            </a:endParaRPr>
          </a:p>
        </p:txBody>
      </p:sp>
      <p:sp>
        <p:nvSpPr>
          <p:cNvPr id="10" name="TextBox 9">
            <a:extLst>
              <a:ext uri="{FF2B5EF4-FFF2-40B4-BE49-F238E27FC236}">
                <a16:creationId xmlns:a16="http://schemas.microsoft.com/office/drawing/2014/main" id="{DEE547A1-290E-4C57-AA9A-D368216BE393}"/>
              </a:ext>
            </a:extLst>
          </p:cNvPr>
          <p:cNvSpPr txBox="1"/>
          <p:nvPr/>
        </p:nvSpPr>
        <p:spPr>
          <a:xfrm>
            <a:off x="226354" y="2075294"/>
            <a:ext cx="11279613" cy="3788729"/>
          </a:xfrm>
          <a:prstGeom prst="rect">
            <a:avLst/>
          </a:prstGeom>
          <a:noFill/>
        </p:spPr>
        <p:txBody>
          <a:bodyPr wrap="square" rtlCol="0">
            <a:spAutoFit/>
          </a:bodyPr>
          <a:lstStyle/>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გავრცელდა საქართველოს მიერ მომზადებული „რუსეთის მიერ ოკუპირებულ საქართველოს ტერიტორიებზე ადამიანის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უფლებათა დარღვევების შესახებ 2023 წლის შემაჯამებელი ანგარიში“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საქართველომ უმასპინძლა გაერო-ში აკრედიტირებული ელჩების (დომინიკის თანამეგობრობის, ელ სალვადორის,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ვიეტნამის, ომანის, ფიჯისა და ჩადის) ვიზიტს 21-29 აპრილს;</a:t>
            </a:r>
          </a:p>
          <a:p>
            <a:pPr marL="285750" indent="-285750">
              <a:lnSpc>
                <a:spcPct val="110000"/>
              </a:lnSpc>
              <a:spcAft>
                <a:spcPts val="1200"/>
              </a:spcAft>
              <a:buFont typeface="Wingdings" panose="05000000000000000000" pitchFamily="2" charset="2"/>
              <a:buChar char="Ø"/>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12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ივლისს, ნიუ იორკში, მდგრადი განვითარების შესახებ მაღალი დონის პოლიტიკურ ფორუმზე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HLPF),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საქართველომ მდგრადი განვითარების მიზნების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SDGs)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განხორციელების შესახებ რიგით მე-3 ნებაყოფლობითი ეროვნული მიმოხილვის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VNRs)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ამსახველი ანგარიში წარადგინა</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 აგრძელებდა აქტიურ ჩართულობას საყოველთაო ჯანდაცვის საკითხებზე მეგობართა ჯგუფის თანათავმჯდომარის რანგში (თანათავმჯდომარეები: იაპონია საქართველო, და ტაილანდი)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 იყო შეზღუდული შესაძლებლობების მქონე პირთა უფლებებზე გაერო-ს კონვენციის ხელშემკვრელ მხარეთა კონფერენციის 60-ე სესიის ბიუროს ვიცე-პრეზიდენტი და გაერო-ს გენერალური ასამბლეის 79-ე სესიის ფარგლებში, გენერალური  ასამბლეის მესამე (ჰუმანიტარულ, სოციალურ და კულტურულ უფლებათა) კომიტეტის ბიუროს ვიცე-თავმჯდომარე (შენიშვნა: 79-ე სესია გაგრძელდება 2025 წლის სექტემბრამდე).</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5511" y="1588383"/>
            <a:ext cx="1910988" cy="1620625"/>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FC6A98E0-38D2-4E53-BA0E-12E2334C9A55}"/>
              </a:ext>
            </a:extLst>
          </p:cNvPr>
          <p:cNvSpPr txBox="1"/>
          <p:nvPr/>
        </p:nvSpPr>
        <p:spPr>
          <a:xfrm>
            <a:off x="4886741" y="553788"/>
            <a:ext cx="5359628" cy="400110"/>
          </a:xfrm>
          <a:prstGeom prst="rect">
            <a:avLst/>
          </a:prstGeom>
          <a:noFill/>
        </p:spPr>
        <p:txBody>
          <a:bodyPr wrap="square" rtlCol="0">
            <a:spAutoFit/>
          </a:bodyPr>
          <a:lstStyle/>
          <a:p>
            <a:r>
              <a:rPr lang="ka-GE" sz="2000" dirty="0">
                <a:latin typeface="BPG Square 37 Cond Caps" panose="020B0603030804020204" pitchFamily="34" charset="0"/>
              </a:rPr>
              <a:t>საერთაშორისო ორგანიზაციები</a:t>
            </a:r>
          </a:p>
        </p:txBody>
      </p:sp>
    </p:spTree>
    <p:extLst>
      <p:ext uri="{BB962C8B-B14F-4D97-AF65-F5344CB8AC3E}">
        <p14:creationId xmlns:p14="http://schemas.microsoft.com/office/powerpoint/2010/main" val="60682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5172"/>
                                  </p:iterate>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anim calcmode="lin" valueType="num">
                                      <p:cBhvr>
                                        <p:cTn id="19"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2">
                                            <p:txEl>
                                              <p:pRg st="0" end="0"/>
                                            </p:txEl>
                                          </p:spTgt>
                                        </p:tgtEl>
                                        <p:attrNameLst>
                                          <p:attrName>ppt_h</p:attrName>
                                        </p:attrNameLst>
                                      </p:cBhvr>
                                      <p:tavLst>
                                        <p:tav tm="0">
                                          <p:val>
                                            <p:strVal val="#ppt_h"/>
                                          </p:val>
                                        </p:tav>
                                        <p:tav tm="100000">
                                          <p:val>
                                            <p:strVal val="#ppt_h"/>
                                          </p:val>
                                        </p:tav>
                                      </p:tavLst>
                                    </p:anim>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58" y="1532558"/>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4BE40C-52B5-4C6E-90DF-6A7D1BC7151D}"/>
              </a:ext>
            </a:extLst>
          </p:cNvPr>
          <p:cNvSpPr txBox="1"/>
          <p:nvPr/>
        </p:nvSpPr>
        <p:spPr>
          <a:xfrm>
            <a:off x="5127131" y="483296"/>
            <a:ext cx="4637758" cy="400110"/>
          </a:xfrm>
          <a:prstGeom prst="rect">
            <a:avLst/>
          </a:prstGeom>
          <a:noFill/>
        </p:spPr>
        <p:txBody>
          <a:bodyPr wrap="square" rtlCol="0">
            <a:spAutoFit/>
          </a:bodyPr>
          <a:lstStyle/>
          <a:p>
            <a:endParaRPr lang="ka-GE" sz="2000" dirty="0">
              <a:latin typeface="BPG Square 37 Cond Caps" panose="020B0603030804020204" pitchFamily="34" charset="0"/>
            </a:endParaRPr>
          </a:p>
        </p:txBody>
      </p:sp>
      <p:sp>
        <p:nvSpPr>
          <p:cNvPr id="10" name="TextBox 9">
            <a:extLst>
              <a:ext uri="{FF2B5EF4-FFF2-40B4-BE49-F238E27FC236}">
                <a16:creationId xmlns:a16="http://schemas.microsoft.com/office/drawing/2014/main" id="{DEE547A1-290E-4C57-AA9A-D368216BE393}"/>
              </a:ext>
            </a:extLst>
          </p:cNvPr>
          <p:cNvSpPr txBox="1"/>
          <p:nvPr/>
        </p:nvSpPr>
        <p:spPr>
          <a:xfrm>
            <a:off x="1885695" y="1562631"/>
            <a:ext cx="9702567" cy="2116413"/>
          </a:xfrm>
          <a:prstGeom prst="rect">
            <a:avLst/>
          </a:prstGeom>
          <a:noFill/>
        </p:spPr>
        <p:txBody>
          <a:bodyPr wrap="square" rtlCol="0">
            <a:spAutoFit/>
          </a:bodyPr>
          <a:lstStyle/>
          <a:p>
            <a:pPr marL="285750" indent="-285750">
              <a:lnSpc>
                <a:spcPct val="110000"/>
              </a:lnSpc>
              <a:spcAft>
                <a:spcPts val="12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იანვრიდან დაიწყო საქართველოსთვის ევროპის საბჭოს ახალი, 2024-2027 წლების, რიგით მე-4 სამოქმედო გეგმის განხორციელება;</a:t>
            </a:r>
          </a:p>
          <a:p>
            <a:pPr marL="285750" indent="-285750">
              <a:lnSpc>
                <a:spcPct val="110000"/>
              </a:lnSpc>
              <a:spcAft>
                <a:spcPts val="12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საანგარიშო პერიოდში გაიმართა 6 შეხვედრა ევროპის საბჭოს ხელმძღვანელ პირებთან;</a:t>
            </a:r>
          </a:p>
          <a:p>
            <a:pPr marL="285750" indent="-285750">
              <a:lnSpc>
                <a:spcPct val="110000"/>
              </a:lnSpc>
              <a:spcAft>
                <a:spcPts val="12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2024 წლის 5 სექტემბერს, ვილნიუსში, ევროპის საბჭოს იუსტიციის მინისტრთა არაფორმალური კონფერენციის ფარგლებში, ქართულმა მხარემ ხელი მოაწერა ხელოვნური ინტელექტის შესახებ პირველ ჩარჩო კონვენციას</a:t>
            </a:r>
            <a:r>
              <a:rPr lang="en-US" sz="12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ევროპის საბჭოსთან საქართველოს მუდმივი წარმომადგენელი, აგრძელებდა საქმიანობას ევროპის საბჭოს მინისტრთა კომიტეტის განათლების, კულტურის, სპორტის, ახალგაზრდობის და გარემოს დაცვის საკითხებზე მომხსენებელთა ჯგუფის თავმჯდომარის პოზიციაზე;</a:t>
            </a:r>
          </a:p>
          <a:p>
            <a:pPr marL="285750" indent="-285750">
              <a:lnSpc>
                <a:spcPct val="110000"/>
              </a:lnSpc>
              <a:spcAft>
                <a:spcPts val="12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2024 წლის 17-21 დეკემბერს, საქართველოს ოფიციალური ვიზიტით ეწვია ევროპის საბჭოს გენერალური მდივანი, ალენ ბერსე.</a:t>
            </a:r>
          </a:p>
        </p:txBody>
      </p:sp>
      <p:sp>
        <p:nvSpPr>
          <p:cNvPr id="22" name="TextBox 21">
            <a:extLst>
              <a:ext uri="{FF2B5EF4-FFF2-40B4-BE49-F238E27FC236}">
                <a16:creationId xmlns:a16="http://schemas.microsoft.com/office/drawing/2014/main" id="{FC6A98E0-38D2-4E53-BA0E-12E2334C9A55}"/>
              </a:ext>
            </a:extLst>
          </p:cNvPr>
          <p:cNvSpPr txBox="1"/>
          <p:nvPr/>
        </p:nvSpPr>
        <p:spPr>
          <a:xfrm>
            <a:off x="4886741" y="553788"/>
            <a:ext cx="5359628" cy="400110"/>
          </a:xfrm>
          <a:prstGeom prst="rect">
            <a:avLst/>
          </a:prstGeom>
          <a:noFill/>
        </p:spPr>
        <p:txBody>
          <a:bodyPr wrap="square" rtlCol="0">
            <a:spAutoFit/>
          </a:bodyPr>
          <a:lstStyle/>
          <a:p>
            <a:r>
              <a:rPr lang="ka-GE" sz="2000" dirty="0">
                <a:latin typeface="BPG Square 37 Cond Caps" panose="020B0603030804020204" pitchFamily="34" charset="0"/>
              </a:rPr>
              <a:t>საერთაშორისო ორგანიზაციები</a:t>
            </a:r>
          </a:p>
        </p:txBody>
      </p:sp>
      <p:pic>
        <p:nvPicPr>
          <p:cNvPr id="23" name="Picture 2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3958" y="2204763"/>
            <a:ext cx="1561737" cy="1338817"/>
          </a:xfrm>
          <a:prstGeom prst="rect">
            <a:avLst/>
          </a:prstGeom>
        </p:spPr>
      </p:pic>
      <p:pic>
        <p:nvPicPr>
          <p:cNvPr id="12" name="Picture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620802" y="5646585"/>
            <a:ext cx="2779657" cy="862127"/>
          </a:xfrm>
          <a:prstGeom prst="rect">
            <a:avLst/>
          </a:prstGeom>
        </p:spPr>
      </p:pic>
      <p:sp>
        <p:nvSpPr>
          <p:cNvPr id="14" name="TextBox 13">
            <a:extLst>
              <a:ext uri="{FF2B5EF4-FFF2-40B4-BE49-F238E27FC236}">
                <a16:creationId xmlns:a16="http://schemas.microsoft.com/office/drawing/2014/main" id="{DEE547A1-290E-4C57-AA9A-D368216BE393}"/>
              </a:ext>
            </a:extLst>
          </p:cNvPr>
          <p:cNvSpPr txBox="1"/>
          <p:nvPr/>
        </p:nvSpPr>
        <p:spPr>
          <a:xfrm>
            <a:off x="424673" y="3979645"/>
            <a:ext cx="10023023" cy="1822037"/>
          </a:xfrm>
          <a:prstGeom prst="rect">
            <a:avLst/>
          </a:prstGeom>
          <a:noFill/>
        </p:spPr>
        <p:txBody>
          <a:bodyPr wrap="square" rtlCol="0">
            <a:spAutoFit/>
          </a:bodyPr>
          <a:lstStyle/>
          <a:p>
            <a:pPr marL="285750" indent="-285750">
              <a:lnSpc>
                <a:spcPct val="110000"/>
              </a:lnSpc>
              <a:spcAft>
                <a:spcPts val="12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ვარშავის ადამიანური განზომილების კონფერენციის სხვადსხვა თემატური სესიების ფარგლებში, საქართველოს დელეგაციამ მონაწილეებს მიაწოდა ადამიანის </a:t>
            </a:r>
            <a:r>
              <a:rPr lang="ka-GE" sz="1200" dirty="0" err="1">
                <a:solidFill>
                  <a:schemeClr val="bg1"/>
                </a:solidFill>
                <a:effectLst>
                  <a:outerShdw blurRad="38100" dist="38100" dir="2700000" algn="tl">
                    <a:srgbClr val="000000">
                      <a:alpha val="43137"/>
                    </a:srgbClr>
                  </a:outerShdw>
                </a:effectLst>
                <a:latin typeface="BPG Square 37 Cond" panose="020B0603030804020204" pitchFamily="34" charset="0"/>
              </a:rPr>
              <a:t>უფლებებათა</a:t>
            </a: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  დაცვისა და რეალიზაციის მიზნით, ქვეყნის მიერ გაწეული ძალისხმევის შესახებ, აგრეთვე, რუსეთის მიერ ოკუპირებულ საქართველოს ოკუპირებულ რეგიონებში ადამიანის </a:t>
            </a:r>
            <a:r>
              <a:rPr lang="ka-GE" sz="1200" dirty="0" err="1">
                <a:solidFill>
                  <a:schemeClr val="bg1"/>
                </a:solidFill>
                <a:effectLst>
                  <a:outerShdw blurRad="38100" dist="38100" dir="2700000" algn="tl">
                    <a:srgbClr val="000000">
                      <a:alpha val="43137"/>
                    </a:srgbClr>
                  </a:outerShdw>
                </a:effectLst>
                <a:latin typeface="BPG Square 37 Cond" panose="020B0603030804020204" pitchFamily="34" charset="0"/>
              </a:rPr>
              <a:t>უფლბების</a:t>
            </a: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 კუთხით არსებული მძიმე ვითარების შესახებ ვრცელი ინფორმაცია.</a:t>
            </a:r>
          </a:p>
          <a:p>
            <a:pPr marL="285750" indent="-285750">
              <a:lnSpc>
                <a:spcPct val="110000"/>
              </a:lnSpc>
              <a:spcAft>
                <a:spcPts val="12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15 მაისს საქართველოს ოფიციალური ვიზიტით ეწვია ეუთო-ს თავმჯდომარე, მალტის საგარეო და ევროპულ საქმეთა და ვაჭრობის მინისტრი იან ბორჯი,</a:t>
            </a:r>
          </a:p>
          <a:p>
            <a:pPr marL="285750" indent="-285750">
              <a:lnSpc>
                <a:spcPct val="110000"/>
              </a:lnSpc>
              <a:spcAft>
                <a:spcPts val="1200"/>
              </a:spcAft>
              <a:buFont typeface="Wingdings" panose="05000000000000000000" pitchFamily="2" charset="2"/>
              <a:buChar char="Ø"/>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20-24 მაისს, საქართველოს ეწვია ეუთო-ს დემოკრატიული ინსტიტუტებისა და ადამიანის უფლებათა ოფისის (</a:t>
            </a:r>
            <a:r>
              <a:rPr lang="en-US" sz="1200" dirty="0">
                <a:solidFill>
                  <a:schemeClr val="bg1"/>
                </a:solidFill>
                <a:effectLst>
                  <a:outerShdw blurRad="38100" dist="38100" dir="2700000" algn="tl">
                    <a:srgbClr val="000000">
                      <a:alpha val="43137"/>
                    </a:srgbClr>
                  </a:outerShdw>
                </a:effectLst>
                <a:latin typeface="BPG Square 37 Cond" panose="020B0603030804020204" pitchFamily="34" charset="0"/>
              </a:rPr>
              <a:t>ODIHR) </a:t>
            </a: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საჭიროების შემფასებელი მისია (</a:t>
            </a:r>
            <a:r>
              <a:rPr lang="en-US" sz="1200" dirty="0">
                <a:solidFill>
                  <a:schemeClr val="bg1"/>
                </a:solidFill>
                <a:effectLst>
                  <a:outerShdw blurRad="38100" dist="38100" dir="2700000" algn="tl">
                    <a:srgbClr val="000000">
                      <a:alpha val="43137"/>
                    </a:srgbClr>
                  </a:outerShdw>
                </a:effectLst>
                <a:latin typeface="BPG Square 37 Cond" panose="020B0603030804020204" pitchFamily="34" charset="0"/>
              </a:rPr>
              <a:t>Needs Assessment Mission</a:t>
            </a:r>
            <a:r>
              <a:rPr lang="en-US" sz="12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en-US" sz="12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spTree>
    <p:extLst>
      <p:ext uri="{BB962C8B-B14F-4D97-AF65-F5344CB8AC3E}">
        <p14:creationId xmlns:p14="http://schemas.microsoft.com/office/powerpoint/2010/main" val="265363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5172"/>
                                  </p:iterate>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anim calcmode="lin" valueType="num">
                                      <p:cBhvr>
                                        <p:cTn id="19"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2">
                                            <p:txEl>
                                              <p:pRg st="0" end="0"/>
                                            </p:txEl>
                                          </p:spTgt>
                                        </p:tgtEl>
                                        <p:attrNameLst>
                                          <p:attrName>ppt_h</p:attrName>
                                        </p:attrNameLst>
                                      </p:cBhvr>
                                      <p:tavLst>
                                        <p:tav tm="0">
                                          <p:val>
                                            <p:strVal val="#ppt_h"/>
                                          </p:val>
                                        </p:tav>
                                        <p:tav tm="100000">
                                          <p:val>
                                            <p:strVal val="#ppt_h"/>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58" y="1532558"/>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4BE40C-52B5-4C6E-90DF-6A7D1BC7151D}"/>
              </a:ext>
            </a:extLst>
          </p:cNvPr>
          <p:cNvSpPr txBox="1"/>
          <p:nvPr/>
        </p:nvSpPr>
        <p:spPr>
          <a:xfrm>
            <a:off x="5127131" y="483296"/>
            <a:ext cx="4637758" cy="400110"/>
          </a:xfrm>
          <a:prstGeom prst="rect">
            <a:avLst/>
          </a:prstGeom>
          <a:noFill/>
        </p:spPr>
        <p:txBody>
          <a:bodyPr wrap="square" rtlCol="0">
            <a:spAutoFit/>
          </a:bodyPr>
          <a:lstStyle/>
          <a:p>
            <a:endParaRPr lang="ka-GE" sz="2000" dirty="0">
              <a:latin typeface="BPG Square 37 Cond Caps" panose="020B0603030804020204" pitchFamily="34" charset="0"/>
            </a:endParaRPr>
          </a:p>
        </p:txBody>
      </p:sp>
      <p:sp>
        <p:nvSpPr>
          <p:cNvPr id="10" name="TextBox 9">
            <a:extLst>
              <a:ext uri="{FF2B5EF4-FFF2-40B4-BE49-F238E27FC236}">
                <a16:creationId xmlns:a16="http://schemas.microsoft.com/office/drawing/2014/main" id="{DEE547A1-290E-4C57-AA9A-D368216BE393}"/>
              </a:ext>
            </a:extLst>
          </p:cNvPr>
          <p:cNvSpPr txBox="1"/>
          <p:nvPr/>
        </p:nvSpPr>
        <p:spPr>
          <a:xfrm>
            <a:off x="327958" y="2470612"/>
            <a:ext cx="10701286" cy="2412968"/>
          </a:xfrm>
          <a:prstGeom prst="rect">
            <a:avLst/>
          </a:prstGeom>
          <a:noFill/>
        </p:spPr>
        <p:txBody>
          <a:bodyPr wrap="square" rtlCol="0">
            <a:spAutoFit/>
          </a:bodyPr>
          <a:lstStyle/>
          <a:p>
            <a:pPr marL="285750" indent="-285750">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საგარეო საქმეთა სამინისტრომ, 26 ოქტომბრის საპარლამენტო არჩევნებზე საერთაშორისო დამკვირვებლების მოვლინების მიზნით მოწვევის წერილები გაუგზავნა: ეუთო-ს დემოკრატიული ინსტიტუტებისა და ადამიანის უფლებების ოფისს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ODIHR),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ეუთო-ს საპარლამენტო ასამბლეას, ევროპის საბჭოს საპარლამენტო ასამბლეას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PACE),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ევროპარლამენტს, შავი ზღვის ეკონომიკური თანამშრომლობის ორგანიზაციის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BSEC)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საპარლამენტო ასამბლეასა და ნატო-ს საპარლამენტო ასამბლეას</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11 სექტემბერს თბილისში გაიხსნა ეუთო/</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ODIHR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საარჩევნო სადამკვირვებლო მისია, რომლის ფარგლებში საქართველოს ეწვივნენ საარჩევნო სადამკვირვებლო მისიის ხელმღვანელი - </a:t>
            </a:r>
            <a:r>
              <a:rPr lang="ka-GE"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ეოგან</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მერფი (</a:t>
            </a:r>
            <a:r>
              <a:rPr lang="en-US" sz="1600" dirty="0" err="1">
                <a:solidFill>
                  <a:schemeClr val="bg1"/>
                </a:solidFill>
                <a:effectLst>
                  <a:outerShdw blurRad="38100" dist="38100" dir="2700000" algn="tl">
                    <a:srgbClr val="000000">
                      <a:alpha val="43137"/>
                    </a:srgbClr>
                  </a:outerShdw>
                </a:effectLst>
                <a:latin typeface="BPG Square 37 Cond" panose="020B0603030804020204" pitchFamily="34" charset="0"/>
              </a:rPr>
              <a:t>Eoghan</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Murphy)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ირლანდია) და სადამკვირვებლო მისიის ექსპერტთა ძირითადი ჯგუფი. </a:t>
            </a:r>
          </a:p>
        </p:txBody>
      </p:sp>
      <p:sp>
        <p:nvSpPr>
          <p:cNvPr id="22" name="TextBox 21">
            <a:extLst>
              <a:ext uri="{FF2B5EF4-FFF2-40B4-BE49-F238E27FC236}">
                <a16:creationId xmlns:a16="http://schemas.microsoft.com/office/drawing/2014/main" id="{FC6A98E0-38D2-4E53-BA0E-12E2334C9A55}"/>
              </a:ext>
            </a:extLst>
          </p:cNvPr>
          <p:cNvSpPr txBox="1"/>
          <p:nvPr/>
        </p:nvSpPr>
        <p:spPr>
          <a:xfrm>
            <a:off x="4886741" y="553788"/>
            <a:ext cx="5359628" cy="400110"/>
          </a:xfrm>
          <a:prstGeom prst="rect">
            <a:avLst/>
          </a:prstGeom>
          <a:noFill/>
        </p:spPr>
        <p:txBody>
          <a:bodyPr wrap="square" rtlCol="0">
            <a:spAutoFit/>
          </a:bodyPr>
          <a:lstStyle/>
          <a:p>
            <a:r>
              <a:rPr lang="ka-GE" sz="2000" dirty="0">
                <a:latin typeface="BPG Square 37 Cond Caps" panose="020B0603030804020204" pitchFamily="34" charset="0"/>
              </a:rPr>
              <a:t>საერთაშორისო ორგანიზაციები</a:t>
            </a:r>
          </a:p>
        </p:txBody>
      </p:sp>
      <p:sp>
        <p:nvSpPr>
          <p:cNvPr id="13" name="TextBox 12">
            <a:extLst>
              <a:ext uri="{FF2B5EF4-FFF2-40B4-BE49-F238E27FC236}">
                <a16:creationId xmlns:a16="http://schemas.microsoft.com/office/drawing/2014/main" id="{049D369B-89CC-4FB3-88B1-DEA5B5F10922}"/>
              </a:ext>
            </a:extLst>
          </p:cNvPr>
          <p:cNvSpPr txBox="1"/>
          <p:nvPr/>
        </p:nvSpPr>
        <p:spPr>
          <a:xfrm>
            <a:off x="331279" y="1722675"/>
            <a:ext cx="11529432" cy="338554"/>
          </a:xfrm>
          <a:prstGeom prst="rect">
            <a:avLst/>
          </a:prstGeom>
          <a:noFill/>
        </p:spPr>
        <p:txBody>
          <a:bodyPr wrap="square" rtlCol="0">
            <a:spAutoFit/>
          </a:bodyPr>
          <a:lstStyle/>
          <a:p>
            <a:pPr algn="ctr">
              <a:spcAft>
                <a:spcPts val="1800"/>
              </a:spcAft>
            </a:pPr>
            <a:r>
              <a:rPr lang="ka-GE" sz="1600" dirty="0">
                <a:solidFill>
                  <a:schemeClr val="bg1"/>
                </a:solidFill>
                <a:effectLst>
                  <a:outerShdw blurRad="38100" dist="38100" dir="2700000" algn="tl">
                    <a:srgbClr val="000000">
                      <a:alpha val="43137"/>
                    </a:srgbClr>
                  </a:outerShdw>
                </a:effectLst>
                <a:latin typeface="BPG Banner Caps" panose="02060504020202060204" pitchFamily="18" charset="0"/>
              </a:rPr>
              <a:t>საერთაშორისო ორგანიზაციების დამკვირვებლები საპარლამენტო არჩევნებზე</a:t>
            </a:r>
          </a:p>
        </p:txBody>
      </p:sp>
      <p:sp>
        <p:nvSpPr>
          <p:cNvPr id="15" name="TextBox 14">
            <a:extLst>
              <a:ext uri="{FF2B5EF4-FFF2-40B4-BE49-F238E27FC236}">
                <a16:creationId xmlns:a16="http://schemas.microsoft.com/office/drawing/2014/main" id="{049D369B-89CC-4FB3-88B1-DEA5B5F10922}"/>
              </a:ext>
            </a:extLst>
          </p:cNvPr>
          <p:cNvSpPr txBox="1"/>
          <p:nvPr/>
        </p:nvSpPr>
        <p:spPr>
          <a:xfrm>
            <a:off x="881674" y="5432979"/>
            <a:ext cx="10624293" cy="73866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Aft>
                <a:spcPts val="1800"/>
              </a:spcAft>
            </a:pPr>
            <a:r>
              <a:rPr lang="ka-GE" sz="1400" dirty="0">
                <a:solidFill>
                  <a:schemeClr val="bg1"/>
                </a:solidFill>
                <a:effectLst>
                  <a:outerShdw blurRad="38100" dist="38100" dir="2700000" algn="tl">
                    <a:srgbClr val="000000">
                      <a:alpha val="43137"/>
                    </a:srgbClr>
                  </a:outerShdw>
                </a:effectLst>
                <a:latin typeface="BPG Banner Caps" panose="02060504020202060204" pitchFamily="18" charset="0"/>
              </a:rPr>
              <a:t>საგარეო საქმეთა სამინისტრომ, 26 ოქტომბრის საპარლამენტო არჩევნებზე საერთაშორისო დამკვირვებლები მოიწვია. საერთო ჯამში საპარლამენტო არჩევნებს დააკვირდა 1700-ზე მეტი საერთაშორისო ორგანიზაციის წარმომადგენელი</a:t>
            </a:r>
          </a:p>
        </p:txBody>
      </p:sp>
      <p:pic>
        <p:nvPicPr>
          <p:cNvPr id="2" name="Picture 1"/>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17483" y="123753"/>
            <a:ext cx="1049677" cy="1049677"/>
          </a:xfrm>
          <a:prstGeom prst="rect">
            <a:avLst/>
          </a:prstGeom>
        </p:spPr>
      </p:pic>
    </p:spTree>
    <p:extLst>
      <p:ext uri="{BB962C8B-B14F-4D97-AF65-F5344CB8AC3E}">
        <p14:creationId xmlns:p14="http://schemas.microsoft.com/office/powerpoint/2010/main" val="238626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5172"/>
                                  </p:iterate>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anim calcmode="lin" valueType="num">
                                      <p:cBhvr>
                                        <p:cTn id="19"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2">
                                            <p:txEl>
                                              <p:pRg st="0" end="0"/>
                                            </p:txEl>
                                          </p:spTgt>
                                        </p:tgtEl>
                                        <p:attrNameLst>
                                          <p:attrName>ppt_h</p:attrName>
                                        </p:attrNameLst>
                                      </p:cBhvr>
                                      <p:tavLst>
                                        <p:tav tm="0">
                                          <p:val>
                                            <p:strVal val="#ppt_h"/>
                                          </p:val>
                                        </p:tav>
                                        <p:tav tm="100000">
                                          <p:val>
                                            <p:strVal val="#ppt_h"/>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58" y="1533287"/>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4BE40C-52B5-4C6E-90DF-6A7D1BC7151D}"/>
              </a:ext>
            </a:extLst>
          </p:cNvPr>
          <p:cNvSpPr txBox="1"/>
          <p:nvPr/>
        </p:nvSpPr>
        <p:spPr>
          <a:xfrm>
            <a:off x="5127131" y="483296"/>
            <a:ext cx="4637758" cy="400110"/>
          </a:xfrm>
          <a:prstGeom prst="rect">
            <a:avLst/>
          </a:prstGeom>
          <a:noFill/>
        </p:spPr>
        <p:txBody>
          <a:bodyPr wrap="square" rtlCol="0">
            <a:spAutoFit/>
          </a:bodyPr>
          <a:lstStyle/>
          <a:p>
            <a:endParaRPr lang="ka-GE" sz="2000" dirty="0">
              <a:latin typeface="BPG Square 37 Cond Caps" panose="020B0603030804020204" pitchFamily="34" charset="0"/>
            </a:endParaRPr>
          </a:p>
        </p:txBody>
      </p:sp>
      <p:sp>
        <p:nvSpPr>
          <p:cNvPr id="10" name="TextBox 9">
            <a:extLst>
              <a:ext uri="{FF2B5EF4-FFF2-40B4-BE49-F238E27FC236}">
                <a16:creationId xmlns:a16="http://schemas.microsoft.com/office/drawing/2014/main" id="{DEE547A1-290E-4C57-AA9A-D368216BE393}"/>
              </a:ext>
            </a:extLst>
          </p:cNvPr>
          <p:cNvSpPr txBox="1"/>
          <p:nvPr/>
        </p:nvSpPr>
        <p:spPr>
          <a:xfrm>
            <a:off x="1088776" y="4561028"/>
            <a:ext cx="10014438" cy="803297"/>
          </a:xfrm>
          <a:prstGeom prst="rect">
            <a:avLst/>
          </a:prstGeom>
          <a:noFill/>
        </p:spPr>
        <p:txBody>
          <a:bodyPr wrap="square" rtlCol="0">
            <a:spAutoFit/>
          </a:bodyPr>
          <a:lstStyle/>
          <a:p>
            <a:pPr algn="just">
              <a:lnSpc>
                <a:spcPct val="110000"/>
              </a:lnSpc>
              <a:spcAft>
                <a:spcPts val="1200"/>
              </a:spcAft>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მიერ წარდგენილი 10 კანდიდატურიდან არჩეულ იქნენ გაერო-ს მოსახლეობის ფონდისა და გაერო-ს საპროექტო სერვისების ოფისის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UNDP / UNFPA / UNOPS)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აღმასრულებელ საბჭოს, გაერო-ს ბავშვის უფლებათა კომიტეტის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CRC)</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და გაერო-ს ადამიანის უფლებათა კომიტეტის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CCPR)</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წევრებად.</a:t>
            </a:r>
          </a:p>
        </p:txBody>
      </p:sp>
      <p:sp>
        <p:nvSpPr>
          <p:cNvPr id="22" name="TextBox 21">
            <a:extLst>
              <a:ext uri="{FF2B5EF4-FFF2-40B4-BE49-F238E27FC236}">
                <a16:creationId xmlns:a16="http://schemas.microsoft.com/office/drawing/2014/main" id="{FC6A98E0-38D2-4E53-BA0E-12E2334C9A55}"/>
              </a:ext>
            </a:extLst>
          </p:cNvPr>
          <p:cNvSpPr txBox="1"/>
          <p:nvPr/>
        </p:nvSpPr>
        <p:spPr>
          <a:xfrm>
            <a:off x="4886741" y="553788"/>
            <a:ext cx="5359628" cy="400110"/>
          </a:xfrm>
          <a:prstGeom prst="rect">
            <a:avLst/>
          </a:prstGeom>
          <a:noFill/>
        </p:spPr>
        <p:txBody>
          <a:bodyPr wrap="square" rtlCol="0">
            <a:spAutoFit/>
          </a:bodyPr>
          <a:lstStyle/>
          <a:p>
            <a:r>
              <a:rPr lang="ka-GE" sz="2000" dirty="0">
                <a:latin typeface="BPG Square 37 Cond Caps" panose="020B0603030804020204" pitchFamily="34" charset="0"/>
              </a:rPr>
              <a:t>საერთაშორისო ორგანიზაციები</a:t>
            </a:r>
          </a:p>
        </p:txBody>
      </p:sp>
      <p:sp>
        <p:nvSpPr>
          <p:cNvPr id="12" name="TextBox 11">
            <a:extLst>
              <a:ext uri="{FF2B5EF4-FFF2-40B4-BE49-F238E27FC236}">
                <a16:creationId xmlns:a16="http://schemas.microsoft.com/office/drawing/2014/main" id="{049D369B-89CC-4FB3-88B1-DEA5B5F10922}"/>
              </a:ext>
            </a:extLst>
          </p:cNvPr>
          <p:cNvSpPr txBox="1"/>
          <p:nvPr/>
        </p:nvSpPr>
        <p:spPr>
          <a:xfrm>
            <a:off x="2056494" y="2462470"/>
            <a:ext cx="7948246" cy="738664"/>
          </a:xfrm>
          <a:prstGeom prst="rect">
            <a:avLst/>
          </a:prstGeom>
          <a:noFill/>
        </p:spPr>
        <p:txBody>
          <a:bodyPr wrap="square" rtlCol="0">
            <a:spAutoFit/>
          </a:bodyPr>
          <a:lstStyle/>
          <a:p>
            <a:pPr algn="just">
              <a:spcAft>
                <a:spcPts val="1800"/>
              </a:spcAft>
            </a:pPr>
            <a:r>
              <a:rPr lang="ka-GE" sz="1400" dirty="0">
                <a:solidFill>
                  <a:schemeClr val="bg1"/>
                </a:solidFill>
                <a:effectLst>
                  <a:outerShdw blurRad="38100" dist="38100" dir="2700000" algn="tl">
                    <a:srgbClr val="000000">
                      <a:alpha val="43137"/>
                    </a:srgbClr>
                  </a:outerShdw>
                </a:effectLst>
                <a:latin typeface="BPG Banner Caps" panose="02060504020202060204" pitchFamily="18" charset="0"/>
              </a:rPr>
              <a:t>სამინისტრომ აწარმოა აქტიური წინასაარჩევნო კამპანიები საქართველოს მიერ შემდეგ ორგანოებში წარდგენილი კანდიდატურების მხარდაჭერის მობილიზების მიზნით </a:t>
            </a:r>
          </a:p>
        </p:txBody>
      </p:sp>
      <p:pic>
        <p:nvPicPr>
          <p:cNvPr id="14" name="Picture 13"/>
          <p:cNvPicPr>
            <a:picLocks noChangeAspect="1"/>
          </p:cNvPicPr>
          <p:nvPr/>
        </p:nvPicPr>
        <p:blipFill>
          <a:blip r:embed="rId5" cstate="hqprint">
            <a:lum bright="70000" contrast="-70000"/>
            <a:extLst>
              <a:ext uri="{28A0092B-C50C-407E-A947-70E740481C1C}">
                <a14:useLocalDpi xmlns:a14="http://schemas.microsoft.com/office/drawing/2010/main" val="0"/>
              </a:ext>
            </a:extLst>
          </a:blip>
          <a:stretch>
            <a:fillRect/>
          </a:stretch>
        </p:blipFill>
        <p:spPr>
          <a:xfrm>
            <a:off x="10167725" y="3146375"/>
            <a:ext cx="1049677" cy="1049677"/>
          </a:xfrm>
          <a:prstGeom prst="rect">
            <a:avLst/>
          </a:prstGeom>
        </p:spPr>
      </p:pic>
      <p:cxnSp>
        <p:nvCxnSpPr>
          <p:cNvPr id="3" name="Straight Connector 2"/>
          <p:cNvCxnSpPr/>
          <p:nvPr/>
        </p:nvCxnSpPr>
        <p:spPr>
          <a:xfrm flipV="1">
            <a:off x="843379" y="1684073"/>
            <a:ext cx="10014438" cy="51825"/>
          </a:xfrm>
          <a:prstGeom prst="line">
            <a:avLst/>
          </a:prstGeom>
          <a:ln w="9525"/>
        </p:spPr>
        <p:style>
          <a:lnRef idx="1">
            <a:schemeClr val="accent4"/>
          </a:lnRef>
          <a:fillRef idx="0">
            <a:schemeClr val="accent4"/>
          </a:fillRef>
          <a:effectRef idx="0">
            <a:schemeClr val="accent4"/>
          </a:effectRef>
          <a:fontRef idx="minor">
            <a:schemeClr val="tx1"/>
          </a:fontRef>
        </p:style>
      </p:cxnSp>
      <p:pic>
        <p:nvPicPr>
          <p:cNvPr id="18" name="Picture 17"/>
          <p:cNvPicPr>
            <a:picLocks noChangeAspect="1"/>
          </p:cNvPicPr>
          <p:nvPr/>
        </p:nvPicPr>
        <p:blipFill>
          <a:blip r:embed="rId6"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181660"/>
            <a:ext cx="979109" cy="979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35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5172"/>
                                  </p:iterate>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anim calcmode="lin" valueType="num">
                                      <p:cBhvr>
                                        <p:cTn id="19"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2">
                                            <p:txEl>
                                              <p:pRg st="0" end="0"/>
                                            </p:txEl>
                                          </p:spTgt>
                                        </p:tgtEl>
                                        <p:attrNameLst>
                                          <p:attrName>ppt_h</p:attrName>
                                        </p:attrNameLst>
                                      </p:cBhvr>
                                      <p:tavLst>
                                        <p:tav tm="0">
                                          <p:val>
                                            <p:strVal val="#ppt_h"/>
                                          </p:val>
                                        </p:tav>
                                        <p:tav tm="100000">
                                          <p:val>
                                            <p:strVal val="#ppt_h"/>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42"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58" y="1532558"/>
            <a:ext cx="11178009" cy="503459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55" y="1947214"/>
            <a:ext cx="1039975" cy="881956"/>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4BE40C-52B5-4C6E-90DF-6A7D1BC7151D}"/>
              </a:ext>
            </a:extLst>
          </p:cNvPr>
          <p:cNvSpPr txBox="1"/>
          <p:nvPr/>
        </p:nvSpPr>
        <p:spPr>
          <a:xfrm>
            <a:off x="5127131" y="483296"/>
            <a:ext cx="4637758" cy="400110"/>
          </a:xfrm>
          <a:prstGeom prst="rect">
            <a:avLst/>
          </a:prstGeom>
          <a:noFill/>
        </p:spPr>
        <p:txBody>
          <a:bodyPr wrap="square" rtlCol="0">
            <a:spAutoFit/>
          </a:bodyPr>
          <a:lstStyle/>
          <a:p>
            <a:endParaRPr lang="ka-GE" sz="2000" dirty="0">
              <a:latin typeface="BPG Square 37 Cond Caps" panose="020B0603030804020204" pitchFamily="34" charset="0"/>
            </a:endParaRPr>
          </a:p>
        </p:txBody>
      </p:sp>
      <p:sp>
        <p:nvSpPr>
          <p:cNvPr id="14" name="TextBox 13">
            <a:extLst>
              <a:ext uri="{FF2B5EF4-FFF2-40B4-BE49-F238E27FC236}">
                <a16:creationId xmlns:a16="http://schemas.microsoft.com/office/drawing/2014/main" id="{DEE547A1-290E-4C57-AA9A-D368216BE393}"/>
              </a:ext>
            </a:extLst>
          </p:cNvPr>
          <p:cNvSpPr txBox="1"/>
          <p:nvPr/>
        </p:nvSpPr>
        <p:spPr>
          <a:xfrm>
            <a:off x="446547" y="3435658"/>
            <a:ext cx="10940825" cy="2720745"/>
          </a:xfrm>
          <a:prstGeom prst="rect">
            <a:avLst/>
          </a:prstGeom>
          <a:noFill/>
        </p:spPr>
        <p:txBody>
          <a:bodyPr wrap="square" rtlCol="0">
            <a:spAutoFit/>
          </a:bodyPr>
          <a:lstStyle/>
          <a:p>
            <a:pPr marL="285750" indent="-285750" algn="just">
              <a:lnSpc>
                <a:spcPct val="110000"/>
              </a:lnSpc>
              <a:spcAft>
                <a:spcPts val="1200"/>
              </a:spcAft>
              <a:buFont typeface="Wingdings" panose="05000000000000000000" pitchFamily="2" charset="2"/>
              <a:buChar char="Ø"/>
            </a:pP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საერთაშორისო საზოგადოების გამოხმაურება 2008 წლის აგვისტოს ომის მე-16 წლისთავთან დაკავშირებით. </a:t>
            </a:r>
          </a:p>
          <a:p>
            <a:pPr marL="285750" indent="-285750" algn="just">
              <a:lnSpc>
                <a:spcPct val="110000"/>
              </a:lnSpc>
              <a:spcAft>
                <a:spcPts val="1200"/>
              </a:spcAft>
              <a:buFont typeface="Wingdings" panose="05000000000000000000" pitchFamily="2" charset="2"/>
              <a:buChar char="Ø"/>
            </a:pP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გენერალური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ასამბლეის „აფხაზეთიდან, </a:t>
            </a:r>
            <a:r>
              <a:rPr lang="ka-GE" sz="1600" i="1"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და ცხინვალის რეგიონიდან/სამხრეთ ოსეთიდან, </a:t>
            </a:r>
            <a:r>
              <a:rPr lang="ka-GE" sz="1600" i="1"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იძულებით გადაადგილებულ პირთა და ლტოლვილთა სტატუსის შესახებ“ რეზოლუცია</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რეკორდულად მაღალი მხარდამჭერი ხმებით</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103</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ივნისი</a:t>
            </a:r>
            <a:r>
              <a:rPr lang="en-US"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გენერალური მდივნის ანგარიში „აფხაზეთიდან, </a:t>
            </a:r>
            <a:r>
              <a:rPr lang="ka-GE" sz="1600" i="1"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და ცხინვალის რეგიონიდან/სამხრეთ ოსეთი, </a:t>
            </a:r>
            <a:r>
              <a:rPr lang="ka-GE" sz="1600" i="1"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a:t>
            </a:r>
            <a:r>
              <a:rPr lang="en-US" sz="1600" i="1"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იძულებით გადაადგილებულ პირთა და ლტოლვილთა სტატუსის შესახებ“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აპრილი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გაერო-ს ადამიანის უფლებათა საბჭოს რეზოლუცია „თანამშრომლობა საქართველოსთან“</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პირველად გაეროს დოკუმენტებში ტერმინი „ოკუპაცია“ იქნა ასახული.</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ოქტომბერი</a:t>
            </a:r>
          </a:p>
        </p:txBody>
      </p:sp>
      <p:sp>
        <p:nvSpPr>
          <p:cNvPr id="22" name="TextBox 21">
            <a:extLst>
              <a:ext uri="{FF2B5EF4-FFF2-40B4-BE49-F238E27FC236}">
                <a16:creationId xmlns:a16="http://schemas.microsoft.com/office/drawing/2014/main" id="{FC6A98E0-38D2-4E53-BA0E-12E2334C9A55}"/>
              </a:ext>
            </a:extLst>
          </p:cNvPr>
          <p:cNvSpPr txBox="1"/>
          <p:nvPr/>
        </p:nvSpPr>
        <p:spPr>
          <a:xfrm>
            <a:off x="4299718" y="461741"/>
            <a:ext cx="7113348" cy="400110"/>
          </a:xfrm>
          <a:prstGeom prst="rect">
            <a:avLst/>
          </a:prstGeom>
          <a:noFill/>
        </p:spPr>
        <p:txBody>
          <a:bodyPr wrap="square" rtlCol="0">
            <a:spAutoFit/>
          </a:bodyPr>
          <a:lstStyle/>
          <a:p>
            <a:r>
              <a:rPr lang="ka-GE" sz="2000" dirty="0">
                <a:latin typeface="BPG Square 37 Cond Caps" panose="020B0603030804020204" pitchFamily="34" charset="0"/>
              </a:rPr>
              <a:t>ტერიტორიული მთლიანობის მშვიდობიანი გზით აღდგენა</a:t>
            </a:r>
          </a:p>
        </p:txBody>
      </p:sp>
      <p:sp>
        <p:nvSpPr>
          <p:cNvPr id="11" name="TextBox 10">
            <a:extLst>
              <a:ext uri="{FF2B5EF4-FFF2-40B4-BE49-F238E27FC236}">
                <a16:creationId xmlns:a16="http://schemas.microsoft.com/office/drawing/2014/main" id="{DEE547A1-290E-4C57-AA9A-D368216BE393}"/>
              </a:ext>
            </a:extLst>
          </p:cNvPr>
          <p:cNvSpPr txBox="1"/>
          <p:nvPr/>
        </p:nvSpPr>
        <p:spPr>
          <a:xfrm>
            <a:off x="1856381" y="2139046"/>
            <a:ext cx="8121159" cy="548483"/>
          </a:xfrm>
          <a:prstGeom prst="rect">
            <a:avLst/>
          </a:prstGeom>
          <a:noFill/>
        </p:spPr>
        <p:txBody>
          <a:bodyPr wrap="square" rtlCol="0">
            <a:spAutoFit/>
          </a:bodyPr>
          <a:lstStyle/>
          <a:p>
            <a:pPr>
              <a:lnSpc>
                <a:spcPct val="110000"/>
              </a:lnSpc>
              <a:spcAft>
                <a:spcPts val="1200"/>
              </a:spcAft>
            </a:pPr>
            <a:r>
              <a:rPr lang="ka-GE" sz="1400" dirty="0">
                <a:solidFill>
                  <a:schemeClr val="bg1"/>
                </a:solidFill>
                <a:effectLst>
                  <a:outerShdw blurRad="38100" dist="38100" dir="2700000" algn="tl">
                    <a:srgbClr val="000000">
                      <a:alpha val="43137"/>
                    </a:srgbClr>
                  </a:outerShdw>
                </a:effectLst>
                <a:latin typeface="BPG Banner Caps" panose="020B0604020202020204" charset="0"/>
              </a:rPr>
              <a:t>საერთაშორისო ორგანიზაციების და პარტნიორი ქვეყნების რეზოლუციები, ანგარიშები, დეკლარაციები, გადაწყვეტილებები, განცხადებები:</a:t>
            </a:r>
          </a:p>
        </p:txBody>
      </p:sp>
      <p:pic>
        <p:nvPicPr>
          <p:cNvPr id="12" name="Picture 11">
            <a:extLst>
              <a:ext uri="{FF2B5EF4-FFF2-40B4-BE49-F238E27FC236}">
                <a16:creationId xmlns:a16="http://schemas.microsoft.com/office/drawing/2014/main" id="{7CF3B48B-9AA5-4A37-A9B6-C039EC0535C2}"/>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8801598" y="1649868"/>
            <a:ext cx="2837820" cy="1596274"/>
          </a:xfrm>
          <a:prstGeom prst="rect">
            <a:avLst/>
          </a:prstGeom>
        </p:spPr>
      </p:pic>
    </p:spTree>
    <p:extLst>
      <p:ext uri="{BB962C8B-B14F-4D97-AF65-F5344CB8AC3E}">
        <p14:creationId xmlns:p14="http://schemas.microsoft.com/office/powerpoint/2010/main" val="344336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5172"/>
                                  </p:iterate>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anim calcmode="lin" valueType="num">
                                      <p:cBhvr>
                                        <p:cTn id="19"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2">
                                            <p:txEl>
                                              <p:pRg st="0" end="0"/>
                                            </p:txEl>
                                          </p:spTgt>
                                        </p:tgtEl>
                                        <p:attrNameLst>
                                          <p:attrName>ppt_h</p:attrName>
                                        </p:attrNameLst>
                                      </p:cBhvr>
                                      <p:tavLst>
                                        <p:tav tm="0">
                                          <p:val>
                                            <p:strVal val="#ppt_h"/>
                                          </p:val>
                                        </p:tav>
                                        <p:tav tm="100000">
                                          <p:val>
                                            <p:strVal val="#ppt_h"/>
                                          </p:val>
                                        </p:tav>
                                      </p:tavLst>
                                    </p:anim>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58" y="1488280"/>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4BE40C-52B5-4C6E-90DF-6A7D1BC7151D}"/>
              </a:ext>
            </a:extLst>
          </p:cNvPr>
          <p:cNvSpPr txBox="1"/>
          <p:nvPr/>
        </p:nvSpPr>
        <p:spPr>
          <a:xfrm>
            <a:off x="5127131" y="483296"/>
            <a:ext cx="4637758" cy="400110"/>
          </a:xfrm>
          <a:prstGeom prst="rect">
            <a:avLst/>
          </a:prstGeom>
          <a:noFill/>
        </p:spPr>
        <p:txBody>
          <a:bodyPr wrap="square" rtlCol="0">
            <a:spAutoFit/>
          </a:bodyPr>
          <a:lstStyle/>
          <a:p>
            <a:endParaRPr lang="ka-GE" sz="2000" dirty="0">
              <a:latin typeface="BPG Square 37 Cond Caps" panose="020B0603030804020204" pitchFamily="34" charset="0"/>
            </a:endParaRPr>
          </a:p>
        </p:txBody>
      </p:sp>
      <p:sp>
        <p:nvSpPr>
          <p:cNvPr id="22" name="TextBox 21">
            <a:extLst>
              <a:ext uri="{FF2B5EF4-FFF2-40B4-BE49-F238E27FC236}">
                <a16:creationId xmlns:a16="http://schemas.microsoft.com/office/drawing/2014/main" id="{FC6A98E0-38D2-4E53-BA0E-12E2334C9A55}"/>
              </a:ext>
            </a:extLst>
          </p:cNvPr>
          <p:cNvSpPr txBox="1"/>
          <p:nvPr/>
        </p:nvSpPr>
        <p:spPr>
          <a:xfrm>
            <a:off x="4593230" y="361718"/>
            <a:ext cx="5359628" cy="707886"/>
          </a:xfrm>
          <a:prstGeom prst="rect">
            <a:avLst/>
          </a:prstGeom>
          <a:noFill/>
        </p:spPr>
        <p:txBody>
          <a:bodyPr wrap="square" rtlCol="0">
            <a:spAutoFit/>
          </a:bodyPr>
          <a:lstStyle/>
          <a:p>
            <a:r>
              <a:rPr lang="ka-GE" sz="2000" dirty="0">
                <a:latin typeface="BPG Square 37 Cond Caps" panose="020B0603030804020204" pitchFamily="34" charset="0"/>
              </a:rPr>
              <a:t>უსაფრთხოების თანამედროვე გამოწვევები და შეიარაღებაზე კონტროლი</a:t>
            </a:r>
          </a:p>
        </p:txBody>
      </p:sp>
      <p:sp>
        <p:nvSpPr>
          <p:cNvPr id="11" name="TextBox 10">
            <a:extLst>
              <a:ext uri="{FF2B5EF4-FFF2-40B4-BE49-F238E27FC236}">
                <a16:creationId xmlns:a16="http://schemas.microsoft.com/office/drawing/2014/main" id="{DEE547A1-290E-4C57-AA9A-D368216BE393}"/>
              </a:ext>
            </a:extLst>
          </p:cNvPr>
          <p:cNvSpPr txBox="1"/>
          <p:nvPr/>
        </p:nvSpPr>
        <p:spPr>
          <a:xfrm>
            <a:off x="1485826" y="3858283"/>
            <a:ext cx="9220338" cy="1406539"/>
          </a:xfrm>
          <a:prstGeom prst="rect">
            <a:avLst/>
          </a:prstGeom>
          <a:noFill/>
        </p:spPr>
        <p:txBody>
          <a:bodyPr wrap="square" rtlCol="0">
            <a:spAutoFit/>
          </a:bodyPr>
          <a:lstStyle/>
          <a:p>
            <a:pPr marL="285750" indent="-285750">
              <a:lnSpc>
                <a:spcPct val="110000"/>
              </a:lnSpc>
              <a:spcAft>
                <a:spcPts val="1800"/>
              </a:spcAft>
              <a:buFont typeface="Wingdings" panose="05000000000000000000" pitchFamily="2" charset="2"/>
              <a:buChar char="Ø"/>
            </a:pPr>
            <a:r>
              <a:rPr lang="en-US" sz="1600" dirty="0">
                <a:solidFill>
                  <a:schemeClr val="bg1"/>
                </a:solidFill>
                <a:effectLst>
                  <a:outerShdw blurRad="38100" dist="38100" dir="2700000" algn="tl">
                    <a:srgbClr val="000000">
                      <a:alpha val="43137"/>
                    </a:srgbClr>
                  </a:outerShdw>
                </a:effectLst>
                <a:latin typeface="BPG Banner Caps" panose="02060504020202060204" pitchFamily="18" charset="0"/>
              </a:rPr>
              <a:t>16-20 </a:t>
            </a:r>
            <a:r>
              <a:rPr lang="ka-GE" sz="1600" dirty="0">
                <a:solidFill>
                  <a:schemeClr val="bg1"/>
                </a:solidFill>
                <a:effectLst>
                  <a:outerShdw blurRad="38100" dist="38100" dir="2700000" algn="tl">
                    <a:srgbClr val="000000">
                      <a:alpha val="43137"/>
                    </a:srgbClr>
                  </a:outerShdw>
                </a:effectLst>
                <a:latin typeface="BPG Banner Caps" panose="02060504020202060204" pitchFamily="18" charset="0"/>
              </a:rPr>
              <a:t>სექტემბერს გაიმართა ატომური ენერგიის საერთაშორისო სააგენტოს რიგით 68-ე გენერალური კონფერენცია. </a:t>
            </a:r>
            <a:endParaRPr lang="en-US" sz="1600" dirty="0">
              <a:solidFill>
                <a:schemeClr val="bg1"/>
              </a:solidFill>
              <a:effectLst>
                <a:outerShdw blurRad="38100" dist="38100" dir="2700000" algn="tl">
                  <a:srgbClr val="000000">
                    <a:alpha val="43137"/>
                  </a:srgbClr>
                </a:outerShdw>
              </a:effectLst>
              <a:latin typeface="BPG Banner Caps" panose="02060504020202060204" pitchFamily="18" charset="0"/>
            </a:endParaRPr>
          </a:p>
          <a:p>
            <a:pPr marL="285750" indent="-285750">
              <a:lnSpc>
                <a:spcPct val="110000"/>
              </a:lnSpc>
              <a:spcAft>
                <a:spcPts val="18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Banner Caps" panose="02060504020202060204" pitchFamily="18" charset="0"/>
              </a:rPr>
              <a:t>გენერალური კონფერენციის ფარგლებში, საქართველო პირველად აირჩიეს სააგენტოს მმართველთა საბჭოს წევრად 2024-2026 წლების ვადით</a:t>
            </a:r>
          </a:p>
        </p:txBody>
      </p:sp>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78333" y="2035047"/>
            <a:ext cx="1135068" cy="1406539"/>
          </a:xfrm>
          <a:prstGeom prst="rect">
            <a:avLst/>
          </a:prstGeom>
        </p:spPr>
      </p:pic>
    </p:spTree>
    <p:extLst>
      <p:ext uri="{BB962C8B-B14F-4D97-AF65-F5344CB8AC3E}">
        <p14:creationId xmlns:p14="http://schemas.microsoft.com/office/powerpoint/2010/main" val="32116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5" presetClass="entr" presetSubtype="0" fill="hold" nodeType="withEffect">
                                  <p:stCondLst>
                                    <p:cond delay="0"/>
                                  </p:stCondLst>
                                  <p:iterate type="lt">
                                    <p:tmPct val="5172"/>
                                  </p:iterate>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2">
                                            <p:txEl>
                                              <p:pRg st="0" end="0"/>
                                            </p:txEl>
                                          </p:spTgt>
                                        </p:tgtEl>
                                        <p:attrNameLst>
                                          <p:attrName>ppt_h</p:attrName>
                                        </p:attrNameLst>
                                      </p:cBhvr>
                                      <p:tavLst>
                                        <p:tav tm="0">
                                          <p:val>
                                            <p:strVal val="#ppt_h"/>
                                          </p:val>
                                        </p:tav>
                                        <p:tav tm="100000">
                                          <p:val>
                                            <p:strVal val="#ppt_h"/>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818" y="1338196"/>
            <a:ext cx="12192000" cy="5491298"/>
          </a:xfrm>
          <a:prstGeom prst="rect">
            <a:avLst/>
          </a:prstGeom>
        </p:spPr>
      </p:pic>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Rectangle 1"/>
          <p:cNvSpPr/>
          <p:nvPr/>
        </p:nvSpPr>
        <p:spPr>
          <a:xfrm>
            <a:off x="3048000" y="3105835"/>
            <a:ext cx="6096000" cy="369332"/>
          </a:xfrm>
          <a:prstGeom prst="rect">
            <a:avLst/>
          </a:prstGeom>
        </p:spPr>
        <p:txBody>
          <a:bodyPr>
            <a:spAutoFit/>
          </a:bodyPr>
          <a:lstStyle/>
          <a:p>
            <a:pPr algn="ctr"/>
            <a:endParaRPr lang="en-US" b="1" dirty="0">
              <a:solidFill>
                <a:schemeClr val="accent1">
                  <a:lumMod val="40000"/>
                  <a:lumOff val="60000"/>
                </a:schemeClr>
              </a:solidFill>
            </a:endParaRPr>
          </a:p>
        </p:txBody>
      </p:sp>
      <p:pic>
        <p:nvPicPr>
          <p:cNvPr id="16" name="Picture 15">
            <a:extLst>
              <a:ext uri="{FF2B5EF4-FFF2-40B4-BE49-F238E27FC236}">
                <a16:creationId xmlns:a16="http://schemas.microsoft.com/office/drawing/2014/main" id="{D471824C-1B44-41B5-8B83-04269C1049F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37157" y="4856223"/>
            <a:ext cx="5201206" cy="1674185"/>
          </a:xfrm>
          <a:prstGeom prst="rect">
            <a:avLst/>
          </a:prstGeom>
        </p:spPr>
      </p:pic>
      <p:pic>
        <p:nvPicPr>
          <p:cNvPr id="21" name="Picture 20">
            <a:extLst>
              <a:ext uri="{FF2B5EF4-FFF2-40B4-BE49-F238E27FC236}">
                <a16:creationId xmlns:a16="http://schemas.microsoft.com/office/drawing/2014/main" id="{3509DB6F-1C70-44EC-84C7-DF9619A41E49}"/>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617205" y="5005766"/>
            <a:ext cx="1674185" cy="1674185"/>
          </a:xfrm>
          <a:prstGeom prst="rect">
            <a:avLst/>
          </a:prstGeom>
        </p:spPr>
      </p:pic>
      <p:sp>
        <p:nvSpPr>
          <p:cNvPr id="26" name="TextBox 25">
            <a:extLst>
              <a:ext uri="{FF2B5EF4-FFF2-40B4-BE49-F238E27FC236}">
                <a16:creationId xmlns:a16="http://schemas.microsoft.com/office/drawing/2014/main" id="{FC6A98E0-38D2-4E53-BA0E-12E2334C9A55}"/>
              </a:ext>
            </a:extLst>
          </p:cNvPr>
          <p:cNvSpPr txBox="1"/>
          <p:nvPr/>
        </p:nvSpPr>
        <p:spPr>
          <a:xfrm>
            <a:off x="4291390" y="503659"/>
            <a:ext cx="6548844" cy="400110"/>
          </a:xfrm>
          <a:prstGeom prst="rect">
            <a:avLst/>
          </a:prstGeom>
          <a:noFill/>
        </p:spPr>
        <p:txBody>
          <a:bodyPr wrap="square" rtlCol="0">
            <a:spAutoFit/>
          </a:bodyPr>
          <a:lstStyle/>
          <a:p>
            <a:pPr algn="ctr"/>
            <a:r>
              <a:rPr lang="ka-GE" sz="2000" dirty="0">
                <a:latin typeface="BPG Square 37 Cond Caps" panose="020B0603030804020204" pitchFamily="34" charset="0"/>
              </a:rPr>
              <a:t>საერთაშორისო ეკონომიკური ურთიერთობები</a:t>
            </a:r>
          </a:p>
        </p:txBody>
      </p:sp>
      <p:sp>
        <p:nvSpPr>
          <p:cNvPr id="20" name="TextBox 19">
            <a:extLst>
              <a:ext uri="{FF2B5EF4-FFF2-40B4-BE49-F238E27FC236}">
                <a16:creationId xmlns:a16="http://schemas.microsoft.com/office/drawing/2014/main" id="{DEE547A1-290E-4C57-AA9A-D368216BE393}"/>
              </a:ext>
            </a:extLst>
          </p:cNvPr>
          <p:cNvSpPr txBox="1"/>
          <p:nvPr/>
        </p:nvSpPr>
        <p:spPr>
          <a:xfrm>
            <a:off x="385696" y="2081054"/>
            <a:ext cx="10994798" cy="2219069"/>
          </a:xfrm>
          <a:prstGeom prst="rect">
            <a:avLst/>
          </a:prstGeom>
          <a:noFill/>
        </p:spPr>
        <p:txBody>
          <a:bodyPr wrap="square" rtlCol="0">
            <a:spAutoFit/>
          </a:bodyPr>
          <a:lstStyle/>
          <a:p>
            <a:pPr marL="285750" indent="-285750">
              <a:lnSpc>
                <a:spcPct val="110000"/>
              </a:lnSpc>
              <a:spcAft>
                <a:spcPts val="18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ინვესტიციების მოსაზიდად და ექსპორტის ხელშესაწყობად, გაიმართა პროფილური უწყებების და ბიზნეს-დელეგაციების 61 ვიზიტი/ფორუმი/ონლაინ შეხვედრა (28 ვიზიტი საქართველოში; 30 ვიზიტი საქართველოდან; 3 ონლაინ შეხვედრა). </a:t>
            </a:r>
          </a:p>
          <a:p>
            <a:pPr marL="285750" indent="-285750">
              <a:lnSpc>
                <a:spcPct val="110000"/>
              </a:lnSpc>
              <a:spcAft>
                <a:spcPts val="18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ქვეყნის შესახებ ცნობადობის ამაღლებისა და  ტურიზმის (მათ შორის ტურ ოპერატორების ვიზიტები/პრეს-ტურები) მხარდაჭერის მიზნით ხელი შეეწყო ქართული მხარის მონაწილეობას საერთაშორისო გამოფენებში, ფესტივალებში, დეგუსტაციებში, ფორუმებში, სემინარებში, კონფერენციებში და პრეზენტაციებში (სულ 65 საერთაშორისო ღონისძიება). აგრეთვე, პარტნიორ ქვეყნებში გავრცელდა საქართველოს საინვესტიციო, საექსპორტო, ტურისტული პოტენციალის ამსახველი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მასალები, გაიმართა უნგრული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და ჩინური მედიის პრეს-ტურები;</a:t>
            </a:r>
          </a:p>
        </p:txBody>
      </p:sp>
    </p:spTree>
    <p:extLst>
      <p:ext uri="{BB962C8B-B14F-4D97-AF65-F5344CB8AC3E}">
        <p14:creationId xmlns:p14="http://schemas.microsoft.com/office/powerpoint/2010/main" val="36620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45" presetClass="entr" presetSubtype="0" fill="hold" nodeType="withEffect">
                                  <p:stCondLst>
                                    <p:cond delay="0"/>
                                  </p:stCondLst>
                                  <p:iterate type="lt">
                                    <p:tmPct val="5172"/>
                                  </p:iterate>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1000"/>
                                        <p:tgtEl>
                                          <p:spTgt spid="26">
                                            <p:txEl>
                                              <p:pRg st="0" end="0"/>
                                            </p:txEl>
                                          </p:spTgt>
                                        </p:tgtEl>
                                      </p:cBhvr>
                                    </p:animEffect>
                                    <p:anim calcmode="lin" valueType="num">
                                      <p:cBhvr>
                                        <p:cTn id="23" dur="1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26">
                                            <p:txEl>
                                              <p:pRg st="0" end="0"/>
                                            </p:txEl>
                                          </p:spTgt>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58" y="1532558"/>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64609" t="5755" r="3910" b="49195"/>
          <a:stretch/>
        </p:blipFill>
        <p:spPr>
          <a:xfrm>
            <a:off x="11081364" y="1632773"/>
            <a:ext cx="996638" cy="1008426"/>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34375" t="6769" r="34787" b="50223"/>
          <a:stretch/>
        </p:blipFill>
        <p:spPr>
          <a:xfrm>
            <a:off x="10644012" y="2741414"/>
            <a:ext cx="1270635" cy="1252987"/>
          </a:xfrm>
          <a:prstGeom prst="rect">
            <a:avLst/>
          </a:prstGeom>
          <a:ln>
            <a:noFill/>
          </a:ln>
          <a:effectLst>
            <a:outerShdw blurRad="292100" dist="139700" dir="2700000" algn="tl" rotWithShape="0">
              <a:srgbClr val="333333">
                <a:alpha val="65000"/>
              </a:srgbClr>
            </a:outerShdw>
          </a:effectLst>
        </p:spPr>
      </p:pic>
      <p:pic>
        <p:nvPicPr>
          <p:cNvPr id="34" name="Picture 33"/>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65008" t="50354" r="3511" b="5123"/>
          <a:stretch/>
        </p:blipFill>
        <p:spPr>
          <a:xfrm>
            <a:off x="11010669" y="4197641"/>
            <a:ext cx="1037318" cy="1037318"/>
          </a:xfrm>
          <a:prstGeom prst="rect">
            <a:avLst/>
          </a:prstGeom>
          <a:ln>
            <a:noFill/>
          </a:ln>
          <a:effectLst>
            <a:outerShdw blurRad="292100" dist="139700" dir="2700000" algn="tl" rotWithShape="0">
              <a:srgbClr val="333333">
                <a:alpha val="65000"/>
              </a:srgbClr>
            </a:outerShdw>
          </a:effectLst>
        </p:spPr>
      </p:pic>
      <p:pic>
        <p:nvPicPr>
          <p:cNvPr id="44" name="Picture 43"/>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4029" t="3707" r="64490" b="50256"/>
          <a:stretch/>
        </p:blipFill>
        <p:spPr>
          <a:xfrm>
            <a:off x="10430147" y="5243449"/>
            <a:ext cx="1280160" cy="1323704"/>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FC6A98E0-38D2-4E53-BA0E-12E2334C9A55}"/>
              </a:ext>
            </a:extLst>
          </p:cNvPr>
          <p:cNvSpPr txBox="1"/>
          <p:nvPr/>
        </p:nvSpPr>
        <p:spPr>
          <a:xfrm>
            <a:off x="4291390" y="503659"/>
            <a:ext cx="6548844" cy="400110"/>
          </a:xfrm>
          <a:prstGeom prst="rect">
            <a:avLst/>
          </a:prstGeom>
          <a:noFill/>
        </p:spPr>
        <p:txBody>
          <a:bodyPr wrap="square" rtlCol="0">
            <a:spAutoFit/>
          </a:bodyPr>
          <a:lstStyle/>
          <a:p>
            <a:pPr algn="ctr"/>
            <a:r>
              <a:rPr lang="ka-GE" sz="2000" dirty="0">
                <a:latin typeface="BPG Square 37 Cond Caps" panose="020B0603030804020204" pitchFamily="34" charset="0"/>
              </a:rPr>
              <a:t>საერთაშორისო ეკონომიკური ურთიერთობები</a:t>
            </a:r>
          </a:p>
        </p:txBody>
      </p:sp>
      <p:sp>
        <p:nvSpPr>
          <p:cNvPr id="28" name="TextBox 27">
            <a:extLst>
              <a:ext uri="{FF2B5EF4-FFF2-40B4-BE49-F238E27FC236}">
                <a16:creationId xmlns:a16="http://schemas.microsoft.com/office/drawing/2014/main" id="{049D369B-89CC-4FB3-88B1-DEA5B5F10922}"/>
              </a:ext>
            </a:extLst>
          </p:cNvPr>
          <p:cNvSpPr txBox="1"/>
          <p:nvPr/>
        </p:nvSpPr>
        <p:spPr>
          <a:xfrm>
            <a:off x="327958" y="1466917"/>
            <a:ext cx="11529432" cy="830997"/>
          </a:xfrm>
          <a:prstGeom prst="rect">
            <a:avLst/>
          </a:prstGeom>
          <a:noFill/>
        </p:spPr>
        <p:txBody>
          <a:bodyPr wrap="square" rtlCol="0">
            <a:spAutoFit/>
          </a:bodyPr>
          <a:lstStyle/>
          <a:p>
            <a:pPr algn="ctr">
              <a:spcAft>
                <a:spcPts val="1800"/>
              </a:spcAft>
            </a:pPr>
            <a:r>
              <a:rPr lang="ka-GE" sz="1600" dirty="0">
                <a:solidFill>
                  <a:schemeClr val="bg1"/>
                </a:solidFill>
                <a:effectLst>
                  <a:outerShdw blurRad="38100" dist="38100" dir="2700000" algn="tl">
                    <a:srgbClr val="000000">
                      <a:alpha val="43137"/>
                    </a:srgbClr>
                  </a:outerShdw>
                </a:effectLst>
                <a:latin typeface="BPG Banner Caps" panose="02060504020202060204" pitchFamily="18" charset="0"/>
              </a:rPr>
              <a:t>რეგიონული მნიშვნელობის ენერგეტიკული და სატრანსპორტო პროექტების განხორციელების ხელშესაწყობად, დიპლომატიურმა უწყებამ ხელი შეუწყო ქართული დელეგაციის მონაწილეობას/მონაწილეობა მიიღო:</a:t>
            </a:r>
          </a:p>
        </p:txBody>
      </p:sp>
      <p:sp>
        <p:nvSpPr>
          <p:cNvPr id="29" name="TextBox 28">
            <a:extLst>
              <a:ext uri="{FF2B5EF4-FFF2-40B4-BE49-F238E27FC236}">
                <a16:creationId xmlns:a16="http://schemas.microsoft.com/office/drawing/2014/main" id="{DEE547A1-290E-4C57-AA9A-D368216BE393}"/>
              </a:ext>
            </a:extLst>
          </p:cNvPr>
          <p:cNvSpPr txBox="1"/>
          <p:nvPr/>
        </p:nvSpPr>
        <p:spPr>
          <a:xfrm>
            <a:off x="241129" y="2322347"/>
            <a:ext cx="10769540" cy="4234749"/>
          </a:xfrm>
          <a:prstGeom prst="rect">
            <a:avLst/>
          </a:prstGeom>
          <a:noFill/>
        </p:spPr>
        <p:txBody>
          <a:bodyPr wrap="square" rtlCol="0">
            <a:spAutoFit/>
          </a:bodyPr>
          <a:lstStyle/>
          <a:p>
            <a:pPr marL="285750" indent="-285750">
              <a:lnSpc>
                <a:spcPct val="110000"/>
              </a:lnSpc>
              <a:spcAft>
                <a:spcPts val="1200"/>
              </a:spcAft>
              <a:buFont typeface="Wingdings" panose="05000000000000000000" pitchFamily="2" charset="2"/>
              <a:buChar char="Ø"/>
            </a:pP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მწვანე ენერგიის განვითარების და გადაცემის სფეროში სტრატეგიული პარტნიორობის თაობაზე“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მინისტერიალებში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ვიდეო-კონფერენციის ფორმატში, „აზერბაიჯანის რესპუბლიკას, საქართველოს, რუმინეთსა  და თურქმენეთს შორის საერთაშორისო სატრანზიტო და სატრანსპორტო მარშრუტის „კასპიის ზღვა-შავი ზღვა“ დაარსებისა და დანერგვის შესახებ“ შეთანხმების პროექტის თაობაზე  მე-8 და მე-9 შეხვედრებში (ივლისი)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23-24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ივლისს, ქ. ბუქარესტში, მე-5 „ტრანსატლანტიკური ენერგეტიკის და კლიმატის თანამშრომლობის მინისტერიალში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P-TECC“;</a:t>
            </a:r>
          </a:p>
          <a:p>
            <a:pPr marL="285750" indent="-285750">
              <a:lnSpc>
                <a:spcPct val="110000"/>
              </a:lnSpc>
              <a:spcAft>
                <a:spcPts val="1200"/>
              </a:spcAft>
              <a:buFont typeface="Wingdings" panose="05000000000000000000" pitchFamily="2" charset="2"/>
              <a:buChar char="Ø"/>
            </a:pP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28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აგვისტოს, ქ. პეკინში, საერთაშორისო საგზაო ტრანსპორტის შესახებ საქართველო-ჩინეთის ორმხრივი შერეული კომიტეტის პირველი სხდომაში;</a:t>
            </a:r>
          </a:p>
          <a:p>
            <a:pPr marL="285750" indent="-285750">
              <a:lnSpc>
                <a:spcPct val="110000"/>
              </a:lnSpc>
              <a:spcAft>
                <a:spcPts val="1200"/>
              </a:spcAft>
              <a:buFont typeface="Wingdings" panose="05000000000000000000" pitchFamily="2" charset="2"/>
              <a:buChar char="Ø"/>
            </a:pP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25-26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სექტემბერს, ქ. სოფიაში საერთაშორისო საავტომობილო ტრანსპორტის სფეროში, ორმხრივი შერეული კომისიის მორიგი სამუშაო შეხვედრაში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16-17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ოქტომბერს, ქ. რიგაში სახმელეთო ტრანსპორტის ლატვიურ-ქართული ერთობლივი საკომიტეტო შეხვედრაში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2-3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ოქტომბერს, თურქეთში გაიმართა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ლაპის</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ლაზულის</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დერეფნის გააქტიურების მიზნით შეხვედრა, რომელსაც საელჩო დაესწრო</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26-27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ნოემბერს, ქ. აშხაბადში მიმდინარეობს კონფერენცია „საერთაშორისო სატრანსპორტო-სატრანზიტო დერეფნები: ურთიერთდაკავშირება და განვითარება“, რომელშიც მონაწილეობს საქართველოს საელჩო.</a:t>
            </a:r>
          </a:p>
        </p:txBody>
      </p:sp>
    </p:spTree>
    <p:extLst>
      <p:ext uri="{BB962C8B-B14F-4D97-AF65-F5344CB8AC3E}">
        <p14:creationId xmlns:p14="http://schemas.microsoft.com/office/powerpoint/2010/main" val="251970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style.rotation</p:attrName>
                                        </p:attrNameLst>
                                      </p:cBhvr>
                                      <p:tavLst>
                                        <p:tav tm="0">
                                          <p:val>
                                            <p:fltVal val="90"/>
                                          </p:val>
                                        </p:tav>
                                        <p:tav tm="100000">
                                          <p:val>
                                            <p:fltVal val="0"/>
                                          </p:val>
                                        </p:tav>
                                      </p:tavLst>
                                    </p:anim>
                                    <p:animEffect transition="in" filter="fade">
                                      <p:cBhvr>
                                        <p:cTn id="28" dur="1000"/>
                                        <p:tgtEl>
                                          <p:spTgt spid="34"/>
                                        </p:tgtEl>
                                      </p:cBhvr>
                                    </p:animEffect>
                                  </p:childTnLst>
                                </p:cTn>
                              </p:par>
                              <p:par>
                                <p:cTn id="29" presetID="3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1000" fill="hold"/>
                                        <p:tgtEl>
                                          <p:spTgt spid="44"/>
                                        </p:tgtEl>
                                        <p:attrNameLst>
                                          <p:attrName>ppt_w</p:attrName>
                                        </p:attrNameLst>
                                      </p:cBhvr>
                                      <p:tavLst>
                                        <p:tav tm="0">
                                          <p:val>
                                            <p:fltVal val="0"/>
                                          </p:val>
                                        </p:tav>
                                        <p:tav tm="100000">
                                          <p:val>
                                            <p:strVal val="#ppt_w"/>
                                          </p:val>
                                        </p:tav>
                                      </p:tavLst>
                                    </p:anim>
                                    <p:anim calcmode="lin" valueType="num">
                                      <p:cBhvr>
                                        <p:cTn id="32" dur="1000" fill="hold"/>
                                        <p:tgtEl>
                                          <p:spTgt spid="44"/>
                                        </p:tgtEl>
                                        <p:attrNameLst>
                                          <p:attrName>ppt_h</p:attrName>
                                        </p:attrNameLst>
                                      </p:cBhvr>
                                      <p:tavLst>
                                        <p:tav tm="0">
                                          <p:val>
                                            <p:fltVal val="0"/>
                                          </p:val>
                                        </p:tav>
                                        <p:tav tm="100000">
                                          <p:val>
                                            <p:strVal val="#ppt_h"/>
                                          </p:val>
                                        </p:tav>
                                      </p:tavLst>
                                    </p:anim>
                                    <p:anim calcmode="lin" valueType="num">
                                      <p:cBhvr>
                                        <p:cTn id="33" dur="1000" fill="hold"/>
                                        <p:tgtEl>
                                          <p:spTgt spid="44"/>
                                        </p:tgtEl>
                                        <p:attrNameLst>
                                          <p:attrName>style.rotation</p:attrName>
                                        </p:attrNameLst>
                                      </p:cBhvr>
                                      <p:tavLst>
                                        <p:tav tm="0">
                                          <p:val>
                                            <p:fltVal val="90"/>
                                          </p:val>
                                        </p:tav>
                                        <p:tav tm="100000">
                                          <p:val>
                                            <p:fltVal val="0"/>
                                          </p:val>
                                        </p:tav>
                                      </p:tavLst>
                                    </p:anim>
                                    <p:animEffect transition="in" filter="fade">
                                      <p:cBhvr>
                                        <p:cTn id="34" dur="1000"/>
                                        <p:tgtEl>
                                          <p:spTgt spid="44"/>
                                        </p:tgtEl>
                                      </p:cBhvr>
                                    </p:animEffect>
                                  </p:childTnLst>
                                </p:cTn>
                              </p:par>
                              <p:par>
                                <p:cTn id="35" presetID="45" presetClass="entr" presetSubtype="0" fill="hold" nodeType="withEffect">
                                  <p:stCondLst>
                                    <p:cond delay="0"/>
                                  </p:stCondLst>
                                  <p:iterate type="lt">
                                    <p:tmPct val="5172"/>
                                  </p:iterate>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fade">
                                      <p:cBhvr>
                                        <p:cTn id="37" dur="1000"/>
                                        <p:tgtEl>
                                          <p:spTgt spid="23">
                                            <p:txEl>
                                              <p:pRg st="0" end="0"/>
                                            </p:txEl>
                                          </p:spTgt>
                                        </p:tgtEl>
                                      </p:cBhvr>
                                    </p:animEffect>
                                    <p:anim calcmode="lin" valueType="num">
                                      <p:cBhvr>
                                        <p:cTn id="38" dur="1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39" dur="1000" fill="hold"/>
                                        <p:tgtEl>
                                          <p:spTgt spid="23">
                                            <p:txEl>
                                              <p:pRg st="0" end="0"/>
                                            </p:txEl>
                                          </p:spTgt>
                                        </p:tgtEl>
                                        <p:attrNameLst>
                                          <p:attrName>ppt_h</p:attrName>
                                        </p:attrNameLst>
                                      </p:cBhvr>
                                      <p:tavLst>
                                        <p:tav tm="0">
                                          <p:val>
                                            <p:strVal val="#ppt_h"/>
                                          </p:val>
                                        </p:tav>
                                        <p:tav tm="100000">
                                          <p:val>
                                            <p:strVal val="#ppt_h"/>
                                          </p:val>
                                        </p:tav>
                                      </p:tavLst>
                                    </p:anim>
                                  </p:childTnLst>
                                </p:cTn>
                              </p:par>
                              <p:par>
                                <p:cTn id="40" presetID="16" presetClass="entr" presetSubtype="2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114" y="1760115"/>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C6A98E0-38D2-4E53-BA0E-12E2334C9A55}"/>
              </a:ext>
            </a:extLst>
          </p:cNvPr>
          <p:cNvSpPr txBox="1"/>
          <p:nvPr/>
        </p:nvSpPr>
        <p:spPr>
          <a:xfrm>
            <a:off x="4291390" y="503659"/>
            <a:ext cx="6548844" cy="400110"/>
          </a:xfrm>
          <a:prstGeom prst="rect">
            <a:avLst/>
          </a:prstGeom>
          <a:noFill/>
        </p:spPr>
        <p:txBody>
          <a:bodyPr wrap="square" rtlCol="0">
            <a:spAutoFit/>
          </a:bodyPr>
          <a:lstStyle/>
          <a:p>
            <a:pPr algn="ctr"/>
            <a:r>
              <a:rPr lang="ka-GE" sz="2000" dirty="0">
                <a:latin typeface="BPG Square 37 Cond Caps" panose="020B0603030804020204" pitchFamily="34" charset="0"/>
              </a:rPr>
              <a:t>საერთაშორისო ეკონომიკური ურთიერთობები</a:t>
            </a:r>
          </a:p>
        </p:txBody>
      </p:sp>
      <p:sp>
        <p:nvSpPr>
          <p:cNvPr id="28" name="TextBox 27">
            <a:extLst>
              <a:ext uri="{FF2B5EF4-FFF2-40B4-BE49-F238E27FC236}">
                <a16:creationId xmlns:a16="http://schemas.microsoft.com/office/drawing/2014/main" id="{049D369B-89CC-4FB3-88B1-DEA5B5F10922}"/>
              </a:ext>
            </a:extLst>
          </p:cNvPr>
          <p:cNvSpPr txBox="1"/>
          <p:nvPr/>
        </p:nvSpPr>
        <p:spPr>
          <a:xfrm>
            <a:off x="508580" y="1499206"/>
            <a:ext cx="11529432" cy="338554"/>
          </a:xfrm>
          <a:prstGeom prst="rect">
            <a:avLst/>
          </a:prstGeom>
          <a:noFill/>
        </p:spPr>
        <p:txBody>
          <a:bodyPr wrap="square" rtlCol="0">
            <a:spAutoFit/>
          </a:bodyPr>
          <a:lstStyle/>
          <a:p>
            <a:pPr>
              <a:spcAft>
                <a:spcPts val="1800"/>
              </a:spcAft>
            </a:pPr>
            <a:r>
              <a:rPr lang="ka-GE" sz="1600" dirty="0">
                <a:solidFill>
                  <a:schemeClr val="bg1"/>
                </a:solidFill>
                <a:effectLst>
                  <a:outerShdw blurRad="38100" dist="38100" dir="2700000" algn="tl">
                    <a:srgbClr val="000000">
                      <a:alpha val="43137"/>
                    </a:srgbClr>
                  </a:outerShdw>
                </a:effectLst>
                <a:latin typeface="BPG Banner Caps" panose="02060504020202060204" pitchFamily="18" charset="0"/>
              </a:rPr>
              <a:t>საგარეო-სავაჭრო და საინვესტიციო გარემოს შემდგომი ლიბერალიზაციის მიზნით:</a:t>
            </a:r>
          </a:p>
        </p:txBody>
      </p:sp>
      <p:sp>
        <p:nvSpPr>
          <p:cNvPr id="29" name="TextBox 28">
            <a:extLst>
              <a:ext uri="{FF2B5EF4-FFF2-40B4-BE49-F238E27FC236}">
                <a16:creationId xmlns:a16="http://schemas.microsoft.com/office/drawing/2014/main" id="{DEE547A1-290E-4C57-AA9A-D368216BE393}"/>
              </a:ext>
            </a:extLst>
          </p:cNvPr>
          <p:cNvSpPr txBox="1"/>
          <p:nvPr/>
        </p:nvSpPr>
        <p:spPr>
          <a:xfrm>
            <a:off x="241129" y="2004405"/>
            <a:ext cx="10429772" cy="2434256"/>
          </a:xfrm>
          <a:prstGeom prst="rect">
            <a:avLst/>
          </a:prstGeom>
          <a:noFill/>
        </p:spPr>
        <p:txBody>
          <a:bodyPr wrap="square" rtlCol="0">
            <a:spAutoFit/>
          </a:bodyPr>
          <a:lstStyle/>
          <a:p>
            <a:pPr marL="285750" indent="-285750">
              <a:lnSpc>
                <a:spcPct val="110000"/>
              </a:lnSpc>
              <a:spcAft>
                <a:spcPts val="1200"/>
              </a:spcAft>
              <a:buFont typeface="Wingdings" panose="05000000000000000000" pitchFamily="2" charset="2"/>
              <a:buChar char="Ø"/>
            </a:pP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29-31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იანვარს, ქ. თბილისში, საქართველო-კანადას შორის ინვესტიციების ხელშეწყობის და დაცვის შესახებ შეთანხმების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FIPA)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პროექტზე მოლაპარაკებების მე-7 რაუნდი გაიმართა; </a:t>
            </a: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გაიმართა საქართველო-კორეის ეკონომიკური პარტნიორობის შესახებ  მოლაპარაკებების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EPA) 3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რაუნდი, შედეგად ხელი მოეწერა ერთობლივ განცხადებას მოლაპარაკებების ოფიციალურად დასრულების თაობაზე</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p>
          <a:p>
            <a:pPr marL="285750" indent="-285750">
              <a:lnSpc>
                <a:spcPct val="110000"/>
              </a:lnSpc>
              <a:spcAft>
                <a:spcPts val="1200"/>
              </a:spcAft>
              <a:buFont typeface="Wingdings" panose="05000000000000000000" pitchFamily="2" charset="2"/>
              <a:buChar char="Ø"/>
            </a:pP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18-19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აპრილს, ქ. სეულში, საქართველოს და კორეის რესპუბლიკას შორის ინვესტიციების დაცვის და წახალისების შესახებ შეთანხმებაზე მოლაპარაკებების მე-4 რაუნდი  გაიმართა;</a:t>
            </a:r>
          </a:p>
          <a:p>
            <a:pPr marL="285750" indent="-285750">
              <a:lnSpc>
                <a:spcPct val="110000"/>
              </a:lnSpc>
              <a:spcAft>
                <a:spcPts val="1200"/>
              </a:spcAft>
              <a:buFont typeface="Wingdings" panose="05000000000000000000" pitchFamily="2" charset="2"/>
              <a:buChar char="Ø"/>
            </a:pP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21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ივნისს გაიმართა სამუშაო ჯგუფის ონლაინ შეხვედრა “საქართველოს და ყაზახეთის რესპუბლიკას შორის გეოგრაფიული აღნიშვნების ურთიერთ აღიარების და დაცვის შესახებ შეთანხმების“ თაობაზე</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sp>
        <p:nvSpPr>
          <p:cNvPr id="13" name="TextBox 12">
            <a:extLst>
              <a:ext uri="{FF2B5EF4-FFF2-40B4-BE49-F238E27FC236}">
                <a16:creationId xmlns:a16="http://schemas.microsoft.com/office/drawing/2014/main" id="{DEE547A1-290E-4C57-AA9A-D368216BE393}"/>
              </a:ext>
            </a:extLst>
          </p:cNvPr>
          <p:cNvSpPr txBox="1"/>
          <p:nvPr/>
        </p:nvSpPr>
        <p:spPr>
          <a:xfrm>
            <a:off x="970449" y="4657807"/>
            <a:ext cx="9700452" cy="1962525"/>
          </a:xfrm>
          <a:prstGeom prst="rect">
            <a:avLst/>
          </a:prstGeom>
          <a:noFill/>
        </p:spPr>
        <p:txBody>
          <a:bodyPr wrap="square" rtlCol="0">
            <a:spAutoFit/>
          </a:bodyPr>
          <a:lstStyle/>
          <a:p>
            <a:pPr marL="285750" indent="-285750">
              <a:lnSpc>
                <a:spcPct val="110000"/>
              </a:lnSpc>
              <a:spcAft>
                <a:spcPts val="1200"/>
              </a:spcAft>
              <a:buFont typeface="Wingdings" panose="05000000000000000000" pitchFamily="2" charset="2"/>
              <a:buChar char="q"/>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გაფართოვდა საქართველოს სავაჭრო-სამრეწველო პალატის თანამშრომლობის ქსელი - პალატამ გააფორმა 2 ურთიერთგაგების მემორანდუმი არაბთა გაერთიანებული საემიროების და მალაიზიის საერთაშორისო ვაჭრობისა და ინვესტიციების პალატებთან</a:t>
            </a:r>
            <a:r>
              <a:rPr lang="en-US" sz="12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q"/>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ხელი მოეწერა სსიპ-ს „აწარმოე საქართველოში“ და მალაიზიის მცირე და საშუალო ბიზნესების კორპორაციას შორის ურთიერთგაგების მემორანდუმს</a:t>
            </a:r>
            <a:r>
              <a:rPr lang="en-US" sz="12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q"/>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გაიმართა ეკონომიკური თანამშრომლობის ერთობლივი მთავრობათაშორისი კომისიის სხდომები 2 ქვეყანასთან (სომხეთი, ყაზახეთი)</a:t>
            </a:r>
            <a:r>
              <a:rPr lang="en-US" sz="12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q"/>
            </a:pPr>
            <a:r>
              <a:rPr lang="ka-GE" sz="1200" dirty="0">
                <a:solidFill>
                  <a:schemeClr val="bg1"/>
                </a:solidFill>
                <a:effectLst>
                  <a:outerShdw blurRad="38100" dist="38100" dir="2700000" algn="tl">
                    <a:srgbClr val="000000">
                      <a:alpha val="43137"/>
                    </a:srgbClr>
                  </a:outerShdw>
                </a:effectLst>
                <a:latin typeface="BPG Square 37 Cond" panose="020B0603030804020204" pitchFamily="34" charset="0"/>
              </a:rPr>
              <a:t>2024 წლის 1 ოქტომბრის მდგომარეობით საქართველომ განახორციელა სულ 4,471,051.33 ლარის კონტრიბუცია საწევრო შენატანების სახით საერთაშორისო ორგანიზაციებში, რომლებშიც ის არის გაწევრიანებული.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3363" y="1809176"/>
            <a:ext cx="1305950" cy="65297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3364" y="2591697"/>
            <a:ext cx="1305949" cy="64666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3363" y="3367905"/>
            <a:ext cx="1305950" cy="652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46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5" presetClass="entr" presetSubtype="0" fill="hold" nodeType="withEffect">
                                  <p:stCondLst>
                                    <p:cond delay="0"/>
                                  </p:stCondLst>
                                  <p:iterate type="lt">
                                    <p:tmPct val="5172"/>
                                  </p:iterate>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1000"/>
                                        <p:tgtEl>
                                          <p:spTgt spid="23">
                                            <p:txEl>
                                              <p:pRg st="0" end="0"/>
                                            </p:txEl>
                                          </p:spTgt>
                                        </p:tgtEl>
                                      </p:cBhvr>
                                    </p:animEffect>
                                    <p:anim calcmode="lin" valueType="num">
                                      <p:cBhvr>
                                        <p:cTn id="14" dur="1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3">
                                            <p:txEl>
                                              <p:pRg st="0" end="0"/>
                                            </p:txEl>
                                          </p:spTgt>
                                        </p:tgtEl>
                                        <p:attrNameLst>
                                          <p:attrName>ppt_h</p:attrName>
                                        </p:attrNameLst>
                                      </p:cBhvr>
                                      <p:tavLst>
                                        <p:tav tm="0">
                                          <p:val>
                                            <p:strVal val="#ppt_h"/>
                                          </p:val>
                                        </p:tav>
                                        <p:tav tm="100000">
                                          <p:val>
                                            <p:strVal val="#ppt_h"/>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29"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114" y="1760115"/>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C6A98E0-38D2-4E53-BA0E-12E2334C9A55}"/>
              </a:ext>
            </a:extLst>
          </p:cNvPr>
          <p:cNvSpPr txBox="1"/>
          <p:nvPr/>
        </p:nvSpPr>
        <p:spPr>
          <a:xfrm>
            <a:off x="4291390" y="503659"/>
            <a:ext cx="6548844" cy="400110"/>
          </a:xfrm>
          <a:prstGeom prst="rect">
            <a:avLst/>
          </a:prstGeom>
          <a:noFill/>
        </p:spPr>
        <p:txBody>
          <a:bodyPr wrap="square" rtlCol="0">
            <a:spAutoFit/>
          </a:bodyPr>
          <a:lstStyle/>
          <a:p>
            <a:pPr algn="ctr"/>
            <a:r>
              <a:rPr lang="ka-GE" sz="2000" dirty="0">
                <a:latin typeface="BPG Square 37 Cond Caps" panose="020B0603030804020204" pitchFamily="34" charset="0"/>
              </a:rPr>
              <a:t>კულტურული დიპლომატია</a:t>
            </a:r>
          </a:p>
        </p:txBody>
      </p:sp>
      <p:sp>
        <p:nvSpPr>
          <p:cNvPr id="29" name="TextBox 28">
            <a:extLst>
              <a:ext uri="{FF2B5EF4-FFF2-40B4-BE49-F238E27FC236}">
                <a16:creationId xmlns:a16="http://schemas.microsoft.com/office/drawing/2014/main" id="{DEE547A1-290E-4C57-AA9A-D368216BE393}"/>
              </a:ext>
            </a:extLst>
          </p:cNvPr>
          <p:cNvSpPr txBox="1"/>
          <p:nvPr/>
        </p:nvSpPr>
        <p:spPr>
          <a:xfrm>
            <a:off x="274996" y="1598005"/>
            <a:ext cx="10429772" cy="4945713"/>
          </a:xfrm>
          <a:prstGeom prst="rect">
            <a:avLst/>
          </a:prstGeom>
          <a:noFill/>
        </p:spPr>
        <p:txBody>
          <a:bodyPr wrap="square" rtlCol="0">
            <a:spAutoFit/>
          </a:bodyPr>
          <a:lstStyle/>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დაიხურა ფესტივალი „</a:t>
            </a:r>
            <a:r>
              <a:rPr lang="ka-GE" sz="1400" dirty="0" err="1">
                <a:solidFill>
                  <a:schemeClr val="bg1"/>
                </a:solidFill>
                <a:effectLst>
                  <a:outerShdw blurRad="38100" dist="38100" dir="2700000" algn="tl">
                    <a:srgbClr val="000000">
                      <a:alpha val="43137"/>
                    </a:srgbClr>
                  </a:outerShdw>
                </a:effectLst>
                <a:latin typeface="BPG Square 37 Cond" panose="020B0603030804020204" pitchFamily="34" charset="0"/>
              </a:rPr>
              <a:t>ევროპალია</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 საქართველო“ ბელგიასა და მის მოსაზღვრე ქვეყნებში, რომლის ფარგლებშიც, გაიმართა მასშტაბური და მრავალფეროვანი ღონისძიებები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საზღვარგარეთ საქართველოს დიპლომატიურმა წარმომადგენლობებმა მონაწილეობა მიიღეს ენების  ევროპული დღისადმი მიძღვნილ ღონისძიებებში, სადაც, ქართული ენა წარმოდგენილი იყო ევროპულ ენებთან ერთად</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პეკინის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China Foreign Affairs University“-</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ში პირველად 2024 წლის სექტემბერში გაიხსნა ქართული ენის შემსწავლელი პროგრამა. ჩინელ სტუდენტებს აქვთ შესაძლებლობა აირჩიონ ქართული, როგორც არჩევითი უცხო ენა</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მიმდინარე წელს ჩინეთის სახალხო რესპუბლიკაში და თურქმენეთში გაიხსნა შოთა რუსთაველის ბიუსტი.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ქ. კრაკოვის ეროვნულ მუზეუმში, 2024 წლის 21 მარტიდან 25 აგვისტოს ჩათვლით ჩატარდა ქართული ხელოვნების მასშტაბური გამოფენა სახელწოდებით „ოქროს საწმისი−ქართული ხელოვნება“. გამოფენა 5 თვის მანძილზე ღია იყო ფართო საზოგადოებისთვის;</a:t>
            </a: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11 აპრილს ვენაში გაიხსნა ქართული ფილმების რეტროსპექტივა, რომელიც  თვეზე მეტხანს გაგრძელდა. რეტროსპექტივის ფარგლებში ნაჩვენები იქნა 20-ზე მეტი ქართული ფილმი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24 სექტემბრიდან 3 ოქტომბრის ჩათვლით დანიაში ჩატარდა ქართული კულტურის დღეები, რომლის ფარგლებში ქართული კულტურა წარმოდგენილი იყო მრავალფეროვანი პროგრამით</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lnSpc>
                <a:spcPct val="110000"/>
              </a:lnSpc>
              <a:spcAft>
                <a:spcPts val="12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იუნესკოს არამატერიალური კულტურული მემკვიდრეობის წარმომადგენლობით სიაში შეტანის მიზნით, კონვენციის სამდივნოს წარედგინა ნომინაცია „ქართული ხორბლის კულტურა: ტრადიციები და რიტუალები“</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19826"/>
          <a:stretch/>
        </p:blipFill>
        <p:spPr>
          <a:xfrm>
            <a:off x="10332601" y="1812876"/>
            <a:ext cx="1725340" cy="432127"/>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8610" y="3114597"/>
            <a:ext cx="1533308" cy="976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311058" y="5441630"/>
            <a:ext cx="712606" cy="983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8609" y="4342218"/>
            <a:ext cx="1548949" cy="867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48609" y="5441630"/>
            <a:ext cx="696112" cy="983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852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5" presetClass="entr" presetSubtype="0" fill="hold" nodeType="withEffect">
                                  <p:stCondLst>
                                    <p:cond delay="0"/>
                                  </p:stCondLst>
                                  <p:iterate type="lt">
                                    <p:tmPct val="5172"/>
                                  </p:iterate>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1000"/>
                                        <p:tgtEl>
                                          <p:spTgt spid="23">
                                            <p:txEl>
                                              <p:pRg st="0" end="0"/>
                                            </p:txEl>
                                          </p:spTgt>
                                        </p:tgtEl>
                                      </p:cBhvr>
                                    </p:animEffect>
                                    <p:anim calcmode="lin" valueType="num">
                                      <p:cBhvr>
                                        <p:cTn id="14" dur="1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3">
                                            <p:txEl>
                                              <p:pRg st="0" end="0"/>
                                            </p:txEl>
                                          </p:spTgt>
                                        </p:tgtEl>
                                        <p:attrNameLst>
                                          <p:attrName>ppt_h</p:attrName>
                                        </p:attrNameLst>
                                      </p:cBhvr>
                                      <p:tavLst>
                                        <p:tav tm="0">
                                          <p:val>
                                            <p:strVal val="#ppt_h"/>
                                          </p:val>
                                        </p:tav>
                                        <p:tav tm="100000">
                                          <p:val>
                                            <p:strVal val="#ppt_h"/>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391" y="1611452"/>
            <a:ext cx="12192000" cy="5491298"/>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C6A98E0-38D2-4E53-BA0E-12E2334C9A55}"/>
              </a:ext>
            </a:extLst>
          </p:cNvPr>
          <p:cNvSpPr txBox="1"/>
          <p:nvPr/>
        </p:nvSpPr>
        <p:spPr>
          <a:xfrm>
            <a:off x="4286231" y="470896"/>
            <a:ext cx="5794520" cy="400110"/>
          </a:xfrm>
          <a:prstGeom prst="rect">
            <a:avLst/>
          </a:prstGeom>
          <a:noFill/>
        </p:spPr>
        <p:txBody>
          <a:bodyPr wrap="square" rtlCol="0">
            <a:spAutoFit/>
          </a:bodyPr>
          <a:lstStyle/>
          <a:p>
            <a:pPr algn="ctr"/>
            <a:r>
              <a:rPr lang="ka-GE" sz="2000" dirty="0">
                <a:latin typeface="BPG Square 37 Cond Caps" panose="020B0603030804020204" pitchFamily="34" charset="0"/>
              </a:rPr>
              <a:t>სტრატეგიული </a:t>
            </a:r>
            <a:r>
              <a:rPr lang="ka-GE" sz="2000" dirty="0" smtClean="0">
                <a:latin typeface="BPG Square 37 Cond Caps" panose="020B0603030804020204" pitchFamily="34" charset="0"/>
              </a:rPr>
              <a:t>კომუნიკაციები</a:t>
            </a:r>
            <a:endParaRPr lang="ka-GE" sz="2000" dirty="0">
              <a:latin typeface="BPG Square 37 Cond Caps" panose="020B0603030804020204" pitchFamily="34" charset="0"/>
            </a:endParaRPr>
          </a:p>
        </p:txBody>
      </p:sp>
      <p:pic>
        <p:nvPicPr>
          <p:cNvPr id="2" name="Picture 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71748" y="8262"/>
            <a:ext cx="1529255" cy="1594928"/>
          </a:xfrm>
          <a:prstGeom prst="rect">
            <a:avLst/>
          </a:prstGeom>
        </p:spPr>
      </p:pic>
      <p:sp>
        <p:nvSpPr>
          <p:cNvPr id="12" name="Rectangle 11">
            <a:extLst>
              <a:ext uri="{FF2B5EF4-FFF2-40B4-BE49-F238E27FC236}">
                <a16:creationId xmlns:a16="http://schemas.microsoft.com/office/drawing/2014/main" id="{79D6231F-59EF-422C-8FF9-1B758A085E6B}"/>
              </a:ext>
            </a:extLst>
          </p:cNvPr>
          <p:cNvSpPr/>
          <p:nvPr/>
        </p:nvSpPr>
        <p:spPr>
          <a:xfrm>
            <a:off x="358153" y="1441613"/>
            <a:ext cx="11461314" cy="734321"/>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indent="-285750">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საქართველოს დამოუკიდებლობის დღესთან დაკავშირებით, ერთიანი სამთავრობო კონცეფციის ფარგლებში, „რაც გვეამაყება და გვაერთიანებს“, ქ. რუსთავში მოეწყო შესაბამისი შემეცნებითი სივრცეები, პავილიონები, ღონისძიებები, გამოფენები</a:t>
            </a:r>
            <a:endParaRPr lang="en-US" sz="1400" dirty="0">
              <a:effectLst>
                <a:outerShdw blurRad="38100" dist="38100" dir="2700000" algn="tl">
                  <a:srgbClr val="000000">
                    <a:alpha val="43137"/>
                  </a:srgbClr>
                </a:outerShdw>
              </a:effectLst>
              <a:latin typeface="BPG Square 37 Cond" panose="020B0603030804020204" pitchFamily="34" charset="0"/>
            </a:endParaRPr>
          </a:p>
        </p:txBody>
      </p:sp>
      <p:sp>
        <p:nvSpPr>
          <p:cNvPr id="15" name="Rectangle 14">
            <a:extLst>
              <a:ext uri="{FF2B5EF4-FFF2-40B4-BE49-F238E27FC236}">
                <a16:creationId xmlns:a16="http://schemas.microsoft.com/office/drawing/2014/main" id="{79D6231F-59EF-422C-8FF9-1B758A085E6B}"/>
              </a:ext>
            </a:extLst>
          </p:cNvPr>
          <p:cNvSpPr/>
          <p:nvPr/>
        </p:nvSpPr>
        <p:spPr>
          <a:xfrm>
            <a:off x="365337" y="2241365"/>
            <a:ext cx="11461314" cy="557929"/>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indent="-285750" algn="just">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საზღვარგარეთ საქართველოს დიპლომატიური მისიის წარმომადგენლობებთან საქართველოს დამოუკიდებლობის დღის მსოფლიოს მასშტაბით, შესაბამისად აღნიშვნის ხელშეწყობის მიზნით, მისიებში გაიგზავნა ინსტრუქცია და  ერთობლივად დაიგეგმა სხვადასხვა აქტივობები</a:t>
            </a:r>
            <a:r>
              <a:rPr lang="ka-GE" sz="1100" i="1" dirty="0">
                <a:effectLst>
                  <a:outerShdw blurRad="38100" dist="38100" dir="2700000" algn="tl">
                    <a:srgbClr val="000000">
                      <a:alpha val="43137"/>
                    </a:srgbClr>
                  </a:outerShdw>
                </a:effectLst>
                <a:latin typeface="BPG Square 37 Cond" panose="020B0603030804020204" pitchFamily="34" charset="0"/>
              </a:rPr>
              <a:t>                                                                                                                             </a:t>
            </a:r>
            <a:endParaRPr lang="en-US" sz="1100" i="1" dirty="0">
              <a:effectLst>
                <a:outerShdw blurRad="38100" dist="38100" dir="2700000" algn="tl">
                  <a:srgbClr val="000000">
                    <a:alpha val="43137"/>
                  </a:srgbClr>
                </a:outerShdw>
              </a:effectLst>
              <a:latin typeface="BPG Square 37 Cond" panose="020B0603030804020204" pitchFamily="34" charset="0"/>
            </a:endParaRPr>
          </a:p>
        </p:txBody>
      </p:sp>
      <p:sp>
        <p:nvSpPr>
          <p:cNvPr id="27" name="Rectangle 26">
            <a:extLst>
              <a:ext uri="{FF2B5EF4-FFF2-40B4-BE49-F238E27FC236}">
                <a16:creationId xmlns:a16="http://schemas.microsoft.com/office/drawing/2014/main" id="{79D6231F-59EF-422C-8FF9-1B758A085E6B}"/>
              </a:ext>
            </a:extLst>
          </p:cNvPr>
          <p:cNvSpPr/>
          <p:nvPr/>
        </p:nvSpPr>
        <p:spPr>
          <a:xfrm>
            <a:off x="358153" y="4352663"/>
            <a:ext cx="11461314" cy="685867"/>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indent="-285750" algn="just">
              <a:buFont typeface="Wingdings" panose="05000000000000000000" pitchFamily="2" charset="2"/>
              <a:buChar char="Ø"/>
            </a:pPr>
            <a:r>
              <a:rPr lang="ka-GE" sz="1400" dirty="0">
                <a:latin typeface="BPG Square 37 Cond" panose="020B0604020202020204" charset="0"/>
              </a:rPr>
              <a:t>„მოხმარებაში ჩაეშვა „ევროკავშირსა და ნატოში გაწევრების შესახებ საქართველოს მთავრობის კომუნიკაციის სტრატეგიის“ ელექტრონული მონიტორინგის სისტემა.  კომუნიკაციის სტრატეგია 2021-2025 წლებისათვის  ადაპტირდა და 2024 წლის პირველ ნახევარში დამტკიცდა მთავრობის მიერ განახლებული სახით.</a:t>
            </a:r>
            <a:endParaRPr lang="en-US" sz="1100" i="1" dirty="0">
              <a:effectLst>
                <a:outerShdw blurRad="38100" dist="38100" dir="2700000" algn="tl">
                  <a:srgbClr val="000000">
                    <a:alpha val="43137"/>
                  </a:srgbClr>
                </a:outerShdw>
              </a:effectLst>
              <a:latin typeface="BPG Square 37 Cond" panose="020B0603030804020204" pitchFamily="34" charset="0"/>
            </a:endParaRPr>
          </a:p>
        </p:txBody>
      </p:sp>
      <p:sp>
        <p:nvSpPr>
          <p:cNvPr id="28" name="Rectangle 27">
            <a:extLst>
              <a:ext uri="{FF2B5EF4-FFF2-40B4-BE49-F238E27FC236}">
                <a16:creationId xmlns:a16="http://schemas.microsoft.com/office/drawing/2014/main" id="{79D6231F-59EF-422C-8FF9-1B758A085E6B}"/>
              </a:ext>
            </a:extLst>
          </p:cNvPr>
          <p:cNvSpPr/>
          <p:nvPr/>
        </p:nvSpPr>
        <p:spPr>
          <a:xfrm>
            <a:off x="365337" y="3606251"/>
            <a:ext cx="11461314" cy="685867"/>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indent="-285750" algn="just">
              <a:buFont typeface="Wingdings" panose="05000000000000000000" pitchFamily="2" charset="2"/>
              <a:buChar char="Ø"/>
            </a:pPr>
            <a:r>
              <a:rPr lang="ka-GE" sz="1400" dirty="0">
                <a:latin typeface="BPG Square 37 Cond" panose="020B0604020202020204" charset="0"/>
              </a:rPr>
              <a:t>დამზადდა საინფორმაციო კამპანიები სახელმწიფოს მხრიდან დიასპორის ხელშეწყობის მიზნით განხორციელებული სამუშაოების შესახებ</a:t>
            </a:r>
          </a:p>
        </p:txBody>
      </p:sp>
      <p:sp>
        <p:nvSpPr>
          <p:cNvPr id="29" name="Rectangle 28">
            <a:extLst>
              <a:ext uri="{FF2B5EF4-FFF2-40B4-BE49-F238E27FC236}">
                <a16:creationId xmlns:a16="http://schemas.microsoft.com/office/drawing/2014/main" id="{79D6231F-59EF-422C-8FF9-1B758A085E6B}"/>
              </a:ext>
            </a:extLst>
          </p:cNvPr>
          <p:cNvSpPr/>
          <p:nvPr/>
        </p:nvSpPr>
        <p:spPr>
          <a:xfrm>
            <a:off x="365337" y="2859839"/>
            <a:ext cx="11461314" cy="685867"/>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indent="-285750" algn="just">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სამინისტრო ჩართულია სლოვენიური სამთავრობო ორგანიზაციის </a:t>
            </a:r>
            <a:r>
              <a:rPr lang="en-US" sz="1400" dirty="0">
                <a:effectLst>
                  <a:outerShdw blurRad="38100" dist="38100" dir="2700000" algn="tl">
                    <a:srgbClr val="000000">
                      <a:alpha val="43137"/>
                    </a:srgbClr>
                  </a:outerShdw>
                </a:effectLst>
                <a:latin typeface="BPG Square 37 Cond" panose="020B0603030804020204" pitchFamily="34" charset="0"/>
              </a:rPr>
              <a:t>Centre for European Perspective (CEP) </a:t>
            </a:r>
            <a:r>
              <a:rPr lang="ka-GE" sz="1400" dirty="0">
                <a:effectLst>
                  <a:outerShdw blurRad="38100" dist="38100" dir="2700000" algn="tl">
                    <a:srgbClr val="000000">
                      <a:alpha val="43137"/>
                    </a:srgbClr>
                  </a:outerShdw>
                </a:effectLst>
                <a:latin typeface="BPG Square 37 Cond" panose="020B0603030804020204" pitchFamily="34" charset="0"/>
              </a:rPr>
              <a:t>და აშშ-ის სახელმწიფო დეპარტამენტის ქსელის </a:t>
            </a:r>
            <a:r>
              <a:rPr lang="en-US" sz="1400" dirty="0">
                <a:effectLst>
                  <a:outerShdw blurRad="38100" dist="38100" dir="2700000" algn="tl">
                    <a:srgbClr val="000000">
                      <a:alpha val="43137"/>
                    </a:srgbClr>
                  </a:outerShdw>
                </a:effectLst>
                <a:latin typeface="BPG Square 37 Cond" panose="020B0603030804020204" pitchFamily="34" charset="0"/>
              </a:rPr>
              <a:t>European Digital Diplomacy Exchange (EDDE) </a:t>
            </a:r>
            <a:r>
              <a:rPr lang="ka-GE" sz="1400" dirty="0">
                <a:effectLst>
                  <a:outerShdw blurRad="38100" dist="38100" dir="2700000" algn="tl">
                    <a:srgbClr val="000000">
                      <a:alpha val="43137"/>
                    </a:srgbClr>
                  </a:outerShdw>
                </a:effectLst>
                <a:latin typeface="BPG Square 37 Cond" panose="020B0603030804020204" pitchFamily="34" charset="0"/>
              </a:rPr>
              <a:t>საქმიანობაში, სადაც ხდება კომუნიკაცია და კოორდინაცია. </a:t>
            </a:r>
            <a:endParaRPr lang="en-US" sz="1100" i="1" dirty="0">
              <a:effectLst>
                <a:outerShdw blurRad="38100" dist="38100" dir="2700000" algn="tl">
                  <a:srgbClr val="000000">
                    <a:alpha val="43137"/>
                  </a:srgbClr>
                </a:outerShdw>
              </a:effectLst>
              <a:latin typeface="BPG Square 37 Cond" panose="020B0603030804020204" pitchFamily="34" charset="0"/>
            </a:endParaRPr>
          </a:p>
        </p:txBody>
      </p:sp>
      <p:sp>
        <p:nvSpPr>
          <p:cNvPr id="18" name="Rectangle 17">
            <a:extLst>
              <a:ext uri="{FF2B5EF4-FFF2-40B4-BE49-F238E27FC236}">
                <a16:creationId xmlns:a16="http://schemas.microsoft.com/office/drawing/2014/main" id="{79D6231F-59EF-422C-8FF9-1B758A085E6B}"/>
              </a:ext>
            </a:extLst>
          </p:cNvPr>
          <p:cNvSpPr/>
          <p:nvPr/>
        </p:nvSpPr>
        <p:spPr>
          <a:xfrm>
            <a:off x="2999481" y="5502553"/>
            <a:ext cx="5263676" cy="685867"/>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indent="-285750" algn="just">
              <a:buFont typeface="Wingdings" panose="05000000000000000000" pitchFamily="2" charset="2"/>
              <a:buChar char="Ø"/>
            </a:pPr>
            <a:r>
              <a:rPr lang="ka-GE" sz="1400" dirty="0" smtClean="0">
                <a:latin typeface="BPG Square 37 Cond" panose="020B0604020202020204" charset="0"/>
              </a:rPr>
              <a:t>2024 წელს გაშუქდა საგარეო საქმეთა მინისტრის 23 ვიზიტი</a:t>
            </a:r>
            <a:r>
              <a:rPr lang="en-US" sz="1400" dirty="0" smtClean="0">
                <a:latin typeface="BPG Square 37 Cond" panose="020B0604020202020204" charset="0"/>
              </a:rPr>
              <a:t>;</a:t>
            </a:r>
          </a:p>
          <a:p>
            <a:pPr marL="285750" indent="-285750" algn="just">
              <a:buFont typeface="Wingdings" panose="05000000000000000000" pitchFamily="2" charset="2"/>
              <a:buChar char="Ø"/>
            </a:pPr>
            <a:r>
              <a:rPr lang="ka-GE" sz="1400" dirty="0" smtClean="0">
                <a:effectLst>
                  <a:outerShdw blurRad="38100" dist="38100" dir="2700000" algn="tl">
                    <a:srgbClr val="000000">
                      <a:alpha val="43137"/>
                    </a:srgbClr>
                  </a:outerShdw>
                </a:effectLst>
                <a:latin typeface="BPG Square 37 Cond" panose="020B0604020202020204" charset="0"/>
              </a:rPr>
              <a:t>განხორციელდა 10 სატელევიზიო ჩართვა;</a:t>
            </a:r>
          </a:p>
          <a:p>
            <a:pPr marL="285750" indent="-285750" algn="just">
              <a:buFont typeface="Wingdings" panose="05000000000000000000" pitchFamily="2" charset="2"/>
              <a:buChar char="Ø"/>
            </a:pPr>
            <a:r>
              <a:rPr lang="ka-GE" sz="1400" dirty="0" smtClean="0">
                <a:effectLst>
                  <a:outerShdw blurRad="38100" dist="38100" dir="2700000" algn="tl">
                    <a:srgbClr val="000000">
                      <a:alpha val="43137"/>
                    </a:srgbClr>
                  </a:outerShdw>
                </a:effectLst>
                <a:latin typeface="BPG Square 37 Cond" panose="020B0604020202020204" charset="0"/>
              </a:rPr>
              <a:t>გაკეთდა 55 კომენტარი;</a:t>
            </a:r>
            <a:endParaRPr lang="en-US" sz="1100" dirty="0">
              <a:effectLst>
                <a:outerShdw blurRad="38100" dist="38100" dir="2700000" algn="tl">
                  <a:srgbClr val="000000">
                    <a:alpha val="43137"/>
                  </a:srgbClr>
                </a:outerShdw>
              </a:effectLst>
              <a:latin typeface="BPG Square 37 Cond" panose="020B0603030804020204" pitchFamily="34" charset="0"/>
            </a:endParaRPr>
          </a:p>
        </p:txBody>
      </p:sp>
    </p:spTree>
    <p:extLst>
      <p:ext uri="{BB962C8B-B14F-4D97-AF65-F5344CB8AC3E}">
        <p14:creationId xmlns:p14="http://schemas.microsoft.com/office/powerpoint/2010/main" val="241824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687" y="1271287"/>
            <a:ext cx="12557760" cy="5491298"/>
          </a:xfrm>
          <a:prstGeom prst="rect">
            <a:avLst/>
          </a:prstGeom>
        </p:spPr>
      </p:pic>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 y="-8709"/>
            <a:ext cx="12191995" cy="1366702"/>
          </a:xfrm>
          <a:prstGeom prst="rect">
            <a:avLst/>
          </a:prstGeom>
        </p:spPr>
      </p:pic>
      <p:sp>
        <p:nvSpPr>
          <p:cNvPr id="11" name="Rectangle 10">
            <a:extLst>
              <a:ext uri="{FF2B5EF4-FFF2-40B4-BE49-F238E27FC236}">
                <a16:creationId xmlns:a16="http://schemas.microsoft.com/office/drawing/2014/main" id="{79D6231F-59EF-422C-8FF9-1B758A085E6B}"/>
              </a:ext>
            </a:extLst>
          </p:cNvPr>
          <p:cNvSpPr/>
          <p:nvPr/>
        </p:nvSpPr>
        <p:spPr>
          <a:xfrm>
            <a:off x="386596" y="4427585"/>
            <a:ext cx="9346003" cy="830749"/>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indent="-285750" algn="just">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საქართველოს მოქალაქეები, რომლებიც ფლობენ საქართველოს ორდინალურ პასპორტებს შეუძლიათ იმოგზაურონ მსოფლიოს 74 ქვეყანაში ვიზის გარეშე; ხოლო საქართველოს დიპლომატიური და სამსახურებრივ პასპორტების მქონე მოქალაქეები სარგებლობენ უვიზო მიმოსვლის რეჟიმით მსოფლიოს 80 ქვეყანასთან.</a:t>
            </a:r>
          </a:p>
        </p:txBody>
      </p:sp>
      <p:sp>
        <p:nvSpPr>
          <p:cNvPr id="12" name="Rectangle 11">
            <a:extLst>
              <a:ext uri="{FF2B5EF4-FFF2-40B4-BE49-F238E27FC236}">
                <a16:creationId xmlns:a16="http://schemas.microsoft.com/office/drawing/2014/main" id="{A31C0CD9-EE84-455D-A90F-D3BD8127084C}"/>
              </a:ext>
            </a:extLst>
          </p:cNvPr>
          <p:cNvSpPr/>
          <p:nvPr/>
        </p:nvSpPr>
        <p:spPr>
          <a:xfrm>
            <a:off x="2312889" y="2846666"/>
            <a:ext cx="9346003" cy="862377"/>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indent="-285750" algn="just">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საქართველოს მოქალაქეთა სრულფასოვანი საკონსულო მომსახურებით უზრუნველყოფის მიზნით, ქ. ლიონში (საფრანგეთ) და ქ. კრაკოვში (პოლონეთი) გაიხსნა საქართველოს გენერალური საკონსულოები.</a:t>
            </a:r>
          </a:p>
        </p:txBody>
      </p:sp>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6A98E0-38D2-4E53-BA0E-12E2334C9A55}"/>
              </a:ext>
            </a:extLst>
          </p:cNvPr>
          <p:cNvSpPr txBox="1"/>
          <p:nvPr/>
        </p:nvSpPr>
        <p:spPr>
          <a:xfrm>
            <a:off x="5678310" y="474587"/>
            <a:ext cx="6513689" cy="400110"/>
          </a:xfrm>
          <a:prstGeom prst="rect">
            <a:avLst/>
          </a:prstGeom>
          <a:noFill/>
        </p:spPr>
        <p:txBody>
          <a:bodyPr wrap="square" rtlCol="0">
            <a:spAutoFit/>
          </a:bodyPr>
          <a:lstStyle/>
          <a:p>
            <a:r>
              <a:rPr lang="ka-GE" sz="2000" dirty="0">
                <a:latin typeface="BPG Square 37 Cond Caps" panose="020B0603030804020204" pitchFamily="34" charset="0"/>
              </a:rPr>
              <a:t>საკონსულო სერვისები </a:t>
            </a:r>
          </a:p>
        </p:txBody>
      </p:sp>
      <p:pic>
        <p:nvPicPr>
          <p:cNvPr id="17" name="Picture 16"/>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5670" b="11852"/>
          <a:stretch/>
        </p:blipFill>
        <p:spPr>
          <a:xfrm>
            <a:off x="10025875" y="4239002"/>
            <a:ext cx="1666576" cy="1207913"/>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0600" y="2453958"/>
            <a:ext cx="1444282" cy="1444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490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5" presetClass="entr" presetSubtype="0" fill="hold" nodeType="withEffect">
                                  <p:stCondLst>
                                    <p:cond delay="0"/>
                                  </p:stCondLst>
                                  <p:iterate type="lt">
                                    <p:tmPct val="5172"/>
                                  </p:iterate>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820" y="1335037"/>
            <a:ext cx="12557760" cy="5491298"/>
          </a:xfrm>
          <a:prstGeom prst="rect">
            <a:avLst/>
          </a:prstGeom>
        </p:spPr>
      </p:pic>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 y="-8709"/>
            <a:ext cx="12191995" cy="1366702"/>
          </a:xfrm>
          <a:prstGeom prst="rect">
            <a:avLst/>
          </a:prstGeom>
        </p:spPr>
      </p:pic>
      <p:sp>
        <p:nvSpPr>
          <p:cNvPr id="10" name="Rectangle 9">
            <a:extLst>
              <a:ext uri="{FF2B5EF4-FFF2-40B4-BE49-F238E27FC236}">
                <a16:creationId xmlns:a16="http://schemas.microsoft.com/office/drawing/2014/main" id="{C9246A87-AC22-4455-8951-1D70D914B319}"/>
              </a:ext>
            </a:extLst>
          </p:cNvPr>
          <p:cNvSpPr/>
          <p:nvPr/>
        </p:nvSpPr>
        <p:spPr>
          <a:xfrm>
            <a:off x="232455" y="2083954"/>
            <a:ext cx="11642321" cy="4422808"/>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indent="-285750">
              <a:spcAft>
                <a:spcPts val="600"/>
              </a:spcAft>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საქართველო გახდა დიასპორის საკითხებში ყველაზე მაღალი საერთაშორისო პლატფორმის, გლობალური დიასპორის პოლიტიკის ალიანსის (</a:t>
            </a:r>
            <a:r>
              <a:rPr lang="en-US" sz="1400" dirty="0">
                <a:effectLst>
                  <a:outerShdw blurRad="38100" dist="38100" dir="2700000" algn="tl">
                    <a:srgbClr val="000000">
                      <a:alpha val="43137"/>
                    </a:srgbClr>
                  </a:outerShdw>
                </a:effectLst>
                <a:latin typeface="BPG Square 37 Cond" panose="020B0603030804020204" pitchFamily="34" charset="0"/>
              </a:rPr>
              <a:t>Global Diaspora Policy Alliance) </a:t>
            </a:r>
            <a:r>
              <a:rPr lang="ka-GE" sz="1400" dirty="0">
                <a:effectLst>
                  <a:outerShdw blurRad="38100" dist="38100" dir="2700000" algn="tl">
                    <a:srgbClr val="000000">
                      <a:alpha val="43137"/>
                    </a:srgbClr>
                  </a:outerShdw>
                </a:effectLst>
                <a:latin typeface="BPG Square 37 Cond" panose="020B0603030804020204" pitchFamily="34" charset="0"/>
              </a:rPr>
              <a:t>თანათავმჯდომარე ქვეყანა (მმართველ საბჭოს ხელმძღვანელობს ირლანდიასთან ერთად) და 2026 წელს უმასპინძლებს ალიანსის ფართომასშტაბიან ფორუმს;</a:t>
            </a:r>
          </a:p>
          <a:p>
            <a:pPr marL="285750" indent="-285750">
              <a:spcAft>
                <a:spcPts val="600"/>
              </a:spcAft>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საქართველოსა და ირლანდიის საგარეო საქმეთა სამინისტროებს შორის გაიმართა კონსულტაციები დიასპორის საკითხებში და დაიგეგმა დიასპორის პოლიტიკისა და პრაქტიკის გაუმჯობესების შესახებ თანამშრომლობის შემდგომი ნაბიჯები;</a:t>
            </a:r>
          </a:p>
          <a:p>
            <a:pPr marL="285750" indent="-285750">
              <a:spcAft>
                <a:spcPts val="600"/>
              </a:spcAft>
              <a:buFont typeface="Wingdings" panose="05000000000000000000" pitchFamily="2" charset="2"/>
              <a:buChar char="Ø"/>
            </a:pPr>
            <a:r>
              <a:rPr lang="ka-GE" sz="1400" dirty="0" smtClean="0">
                <a:effectLst>
                  <a:outerShdw blurRad="38100" dist="38100" dir="2700000" algn="tl">
                    <a:srgbClr val="000000">
                      <a:alpha val="43137"/>
                    </a:srgbClr>
                  </a:outerShdw>
                </a:effectLst>
                <a:latin typeface="BPG Square 37 Cond" panose="020B0603030804020204" pitchFamily="34" charset="0"/>
              </a:rPr>
              <a:t>სამინისტროს </a:t>
            </a:r>
            <a:r>
              <a:rPr lang="ka-GE" sz="1400" dirty="0">
                <a:effectLst>
                  <a:outerShdw blurRad="38100" dist="38100" dir="2700000" algn="tl">
                    <a:srgbClr val="000000">
                      <a:alpha val="43137"/>
                    </a:srgbClr>
                  </a:outerShdw>
                </a:effectLst>
                <a:latin typeface="BPG Square 37 Cond" panose="020B0603030804020204" pitchFamily="34" charset="0"/>
              </a:rPr>
              <a:t>მიერ მომზადდა „უცხოეთში მცხოვრები თანამემამულეებისა და დიასპორული ორგანიზაციების შესახებ“ საქართველოს კანონში ცვლილებების  სამუშაო ვერსია (პარტნიორი - </a:t>
            </a:r>
            <a:r>
              <a:rPr lang="en-US" sz="1400" dirty="0">
                <a:effectLst>
                  <a:outerShdw blurRad="38100" dist="38100" dir="2700000" algn="tl">
                    <a:srgbClr val="000000">
                      <a:alpha val="43137"/>
                    </a:srgbClr>
                  </a:outerShdw>
                </a:effectLst>
                <a:latin typeface="BPG Square 37 Cond" panose="020B0603030804020204" pitchFamily="34" charset="0"/>
              </a:rPr>
              <a:t>ICMPD); </a:t>
            </a:r>
          </a:p>
          <a:p>
            <a:pPr marL="285750" indent="-285750">
              <a:spcAft>
                <a:spcPts val="600"/>
              </a:spcAft>
              <a:buFont typeface="Wingdings" panose="05000000000000000000" pitchFamily="2" charset="2"/>
              <a:buChar char="Ø"/>
            </a:pPr>
            <a:r>
              <a:rPr lang="en-US" sz="1400" dirty="0">
                <a:effectLst>
                  <a:outerShdw blurRad="38100" dist="38100" dir="2700000" algn="tl">
                    <a:srgbClr val="000000">
                      <a:alpha val="43137"/>
                    </a:srgbClr>
                  </a:outerShdw>
                </a:effectLst>
                <a:latin typeface="BPG Square 37 Cond" panose="020B0603030804020204" pitchFamily="34" charset="0"/>
              </a:rPr>
              <a:t>27-28 </a:t>
            </a:r>
            <a:r>
              <a:rPr lang="ka-GE" sz="1400" dirty="0">
                <a:effectLst>
                  <a:outerShdw blurRad="38100" dist="38100" dir="2700000" algn="tl">
                    <a:srgbClr val="000000">
                      <a:alpha val="43137"/>
                    </a:srgbClr>
                  </a:outerShdw>
                </a:effectLst>
                <a:latin typeface="BPG Square 37 Cond" panose="020B0603030804020204" pitchFamily="34" charset="0"/>
              </a:rPr>
              <a:t>ივნისს, საქართველოს საგარეო საქმეთა სამინისტროს ორგანიზებითა და მიგრაციის საერთაშორისო ორგანიზაციის (</a:t>
            </a:r>
            <a:r>
              <a:rPr lang="en-US" sz="1400" dirty="0">
                <a:effectLst>
                  <a:outerShdw blurRad="38100" dist="38100" dir="2700000" algn="tl">
                    <a:srgbClr val="000000">
                      <a:alpha val="43137"/>
                    </a:srgbClr>
                  </a:outerShdw>
                </a:effectLst>
                <a:latin typeface="BPG Square 37 Cond" panose="020B0603030804020204" pitchFamily="34" charset="0"/>
              </a:rPr>
              <a:t>IOM) </a:t>
            </a:r>
            <a:r>
              <a:rPr lang="ka-GE" sz="1400" dirty="0">
                <a:effectLst>
                  <a:outerShdw blurRad="38100" dist="38100" dir="2700000" algn="tl">
                    <a:srgbClr val="000000">
                      <a:alpha val="43137"/>
                    </a:srgbClr>
                  </a:outerShdw>
                </a:effectLst>
                <a:latin typeface="BPG Square 37 Cond" panose="020B0603030804020204" pitchFamily="34" charset="0"/>
              </a:rPr>
              <a:t>მხარდაჭერით, გაიმართა დიასპორის დღისადმი მიძღვნილი ტრადიციული ფორუმი „ძლიერი დიასპორა სამშობლოს სამსახურში“. </a:t>
            </a:r>
            <a:r>
              <a:rPr lang="en-US" sz="1400" dirty="0">
                <a:effectLst>
                  <a:outerShdw blurRad="38100" dist="38100" dir="2700000" algn="tl">
                    <a:srgbClr val="000000">
                      <a:alpha val="43137"/>
                    </a:srgbClr>
                  </a:outerShdw>
                </a:effectLst>
                <a:latin typeface="BPG Square 37 Cond" panose="020B0603030804020204" pitchFamily="34" charset="0"/>
              </a:rPr>
              <a:t>	</a:t>
            </a:r>
            <a:endParaRPr lang="ka-GE" sz="1400" dirty="0">
              <a:effectLst>
                <a:outerShdw blurRad="38100" dist="38100" dir="2700000" algn="tl">
                  <a:srgbClr val="000000">
                    <a:alpha val="43137"/>
                  </a:srgbClr>
                </a:outerShdw>
              </a:effectLst>
              <a:latin typeface="BPG Square 37 Cond" panose="020B0603030804020204" pitchFamily="34" charset="0"/>
            </a:endParaRPr>
          </a:p>
        </p:txBody>
      </p:sp>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6A98E0-38D2-4E53-BA0E-12E2334C9A55}"/>
              </a:ext>
            </a:extLst>
          </p:cNvPr>
          <p:cNvSpPr txBox="1"/>
          <p:nvPr/>
        </p:nvSpPr>
        <p:spPr>
          <a:xfrm>
            <a:off x="5678311" y="474587"/>
            <a:ext cx="5034846" cy="400110"/>
          </a:xfrm>
          <a:prstGeom prst="rect">
            <a:avLst/>
          </a:prstGeom>
          <a:noFill/>
        </p:spPr>
        <p:txBody>
          <a:bodyPr wrap="square" rtlCol="0">
            <a:spAutoFit/>
          </a:bodyPr>
          <a:lstStyle/>
          <a:p>
            <a:r>
              <a:rPr lang="ka-GE" sz="2000" dirty="0">
                <a:latin typeface="BPG Square 37 Cond Caps" panose="020B0603030804020204" pitchFamily="34" charset="0"/>
              </a:rPr>
              <a:t>დიასპორასთან ურთიერთობები</a:t>
            </a:r>
          </a:p>
        </p:txBody>
      </p:sp>
      <p:sp>
        <p:nvSpPr>
          <p:cNvPr id="13" name="TextBox 12">
            <a:extLst>
              <a:ext uri="{FF2B5EF4-FFF2-40B4-BE49-F238E27FC236}">
                <a16:creationId xmlns:a16="http://schemas.microsoft.com/office/drawing/2014/main" id="{049D369B-89CC-4FB3-88B1-DEA5B5F10922}"/>
              </a:ext>
            </a:extLst>
          </p:cNvPr>
          <p:cNvSpPr txBox="1"/>
          <p:nvPr/>
        </p:nvSpPr>
        <p:spPr>
          <a:xfrm>
            <a:off x="859508" y="2218443"/>
            <a:ext cx="11529432" cy="338554"/>
          </a:xfrm>
          <a:prstGeom prst="rect">
            <a:avLst/>
          </a:prstGeom>
          <a:noFill/>
        </p:spPr>
        <p:txBody>
          <a:bodyPr wrap="square" rtlCol="0">
            <a:spAutoFit/>
          </a:bodyPr>
          <a:lstStyle/>
          <a:p>
            <a:pPr>
              <a:spcAft>
                <a:spcPts val="1800"/>
              </a:spcAft>
            </a:pPr>
            <a:r>
              <a:rPr lang="ka-GE" sz="1600" dirty="0">
                <a:solidFill>
                  <a:schemeClr val="bg1"/>
                </a:solidFill>
                <a:effectLst>
                  <a:outerShdw blurRad="38100" dist="38100" dir="2700000" algn="tl">
                    <a:srgbClr val="000000">
                      <a:alpha val="43137"/>
                    </a:srgbClr>
                  </a:outerShdw>
                </a:effectLst>
                <a:latin typeface="BPG Banner Caps" panose="02060504020202060204" pitchFamily="18" charset="0"/>
              </a:rPr>
              <a:t>მიმდინარეობდა მუშაობა საერთაშორისო დონორ ორგანიზაციებთან ერთად, კერძოდ: </a:t>
            </a:r>
          </a:p>
        </p:txBody>
      </p:sp>
    </p:spTree>
    <p:extLst>
      <p:ext uri="{BB962C8B-B14F-4D97-AF65-F5344CB8AC3E}">
        <p14:creationId xmlns:p14="http://schemas.microsoft.com/office/powerpoint/2010/main" val="14650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5" presetClass="entr" presetSubtype="0" fill="hold" nodeType="withEffect">
                                  <p:stCondLst>
                                    <p:cond delay="0"/>
                                  </p:stCondLst>
                                  <p:iterate type="lt">
                                    <p:tmPct val="5172"/>
                                  </p:iterate>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820" y="1335037"/>
            <a:ext cx="12557760" cy="5491298"/>
          </a:xfrm>
          <a:prstGeom prst="rect">
            <a:avLst/>
          </a:prstGeom>
        </p:spPr>
      </p:pic>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 y="-8709"/>
            <a:ext cx="12191995" cy="1366702"/>
          </a:xfrm>
          <a:prstGeom prst="rect">
            <a:avLst/>
          </a:prstGeom>
        </p:spPr>
      </p:pic>
      <p:sp>
        <p:nvSpPr>
          <p:cNvPr id="10" name="Rectangle 9">
            <a:extLst>
              <a:ext uri="{FF2B5EF4-FFF2-40B4-BE49-F238E27FC236}">
                <a16:creationId xmlns:a16="http://schemas.microsoft.com/office/drawing/2014/main" id="{C9246A87-AC22-4455-8951-1D70D914B319}"/>
              </a:ext>
            </a:extLst>
          </p:cNvPr>
          <p:cNvSpPr/>
          <p:nvPr/>
        </p:nvSpPr>
        <p:spPr>
          <a:xfrm>
            <a:off x="345344" y="2492352"/>
            <a:ext cx="10932256" cy="3176668"/>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indent="-285750">
              <a:spcAft>
                <a:spcPts val="1200"/>
              </a:spcAft>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სსიპ - „მასწავლებელთა პროფესიული განვითარების ცენტრთან“ თანამშრომლობით და ქართული საკვირაო სკოლის პედაგოგების აქტიური ჩართულობით, მოამზადა დამწყებთათვის ნულოვანი დონის სახელმძღვანელო - “33 გასაღები“. სახელმძღვანელოები, „საკვირაო სკოლების მხარდაჭერის პროგრამის“ ფარგლებში, გაეგზავნა უცხოეთში მოქმედ 21 საკვირაო სკოლას;</a:t>
            </a:r>
          </a:p>
          <a:p>
            <a:pPr marL="285750" indent="-285750">
              <a:spcAft>
                <a:spcPts val="1200"/>
              </a:spcAft>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გამოვლინდნენ გამარჯვებულები შემდეგ საგრანტო პროგრამებში: „</a:t>
            </a:r>
            <a:r>
              <a:rPr lang="ka-GE" sz="1400" dirty="0" err="1">
                <a:effectLst>
                  <a:outerShdw blurRad="38100" dist="38100" dir="2700000" algn="tl">
                    <a:srgbClr val="000000">
                      <a:alpha val="43137"/>
                    </a:srgbClr>
                  </a:outerShdw>
                </a:effectLst>
                <a:latin typeface="BPG Square 37 Cond" panose="020B0603030804020204" pitchFamily="34" charset="0"/>
              </a:rPr>
              <a:t>დიასპორული</a:t>
            </a:r>
            <a:r>
              <a:rPr lang="ka-GE" sz="1400" dirty="0">
                <a:effectLst>
                  <a:outerShdw blurRad="38100" dist="38100" dir="2700000" algn="tl">
                    <a:srgbClr val="000000">
                      <a:alpha val="43137"/>
                    </a:srgbClr>
                  </a:outerShdw>
                </a:effectLst>
                <a:latin typeface="BPG Square 37 Cond" panose="020B0603030804020204" pitchFamily="34" charset="0"/>
              </a:rPr>
              <a:t> ინიციატივების მხარდაჭერა“, „უცხოეთში მოქმედი ქართული ცეკვისა და სიმღერის ანსამბლების მხარდაჭერა“ და “იყავი შენი ქვეყნის ახალგაზრდა ელჩი“. აღნიშნული პროგრამების მიზანია საზღვარგარეთ საქართველოს პოპულარიზაცია, კულტურული და ეკონომიკური კავშირების გაღრმავება და საქართველოს ფარგლებს გარეთ მცხოვრებ ჩვენს თანამემამულეებში ეროვნული იდენტობისა და კულტურული თვითმყოფადობის შენარჩუნება;</a:t>
            </a:r>
          </a:p>
          <a:p>
            <a:pPr marL="285750" indent="-285750">
              <a:spcAft>
                <a:spcPts val="1200"/>
              </a:spcAft>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გაიმართა თანამემამულის სტატუსის განმსაზღვრელი კომისიის თოთხმეტი სხდომა, რომლის ფარგლებში განხილულ იქნა თანამემამულეს სტატუსის მაძიებელ პირთა 325  საქმე;</a:t>
            </a:r>
          </a:p>
          <a:p>
            <a:pPr marL="285750" indent="-285750">
              <a:spcAft>
                <a:spcPts val="1200"/>
              </a:spcAft>
              <a:buFont typeface="Wingdings" panose="05000000000000000000" pitchFamily="2" charset="2"/>
              <a:buChar char="Ø"/>
            </a:pPr>
            <a:r>
              <a:rPr lang="ka-GE" sz="1400" dirty="0">
                <a:effectLst>
                  <a:outerShdw blurRad="38100" dist="38100" dir="2700000" algn="tl">
                    <a:srgbClr val="000000">
                      <a:alpha val="43137"/>
                    </a:srgbClr>
                  </a:outerShdw>
                </a:effectLst>
                <a:latin typeface="BPG Square 37 Cond" panose="020B0603030804020204" pitchFamily="34" charset="0"/>
              </a:rPr>
              <a:t>დიასპორის შესახებ ინფორმირებულობის ამაღლების მიზნით, საელჩოებისა და </a:t>
            </a:r>
            <a:r>
              <a:rPr lang="ka-GE" sz="1400" dirty="0" err="1">
                <a:effectLst>
                  <a:outerShdw blurRad="38100" dist="38100" dir="2700000" algn="tl">
                    <a:srgbClr val="000000">
                      <a:alpha val="43137"/>
                    </a:srgbClr>
                  </a:outerShdw>
                </a:effectLst>
                <a:latin typeface="BPG Square 37 Cond" panose="020B0603030804020204" pitchFamily="34" charset="0"/>
              </a:rPr>
              <a:t>დიასპორული</a:t>
            </a:r>
            <a:r>
              <a:rPr lang="ka-GE" sz="1400" dirty="0">
                <a:effectLst>
                  <a:outerShdw blurRad="38100" dist="38100" dir="2700000" algn="tl">
                    <a:srgbClr val="000000">
                      <a:alpha val="43137"/>
                    </a:srgbClr>
                  </a:outerShdw>
                </a:effectLst>
                <a:latin typeface="BPG Square 37 Cond" panose="020B0603030804020204" pitchFamily="34" charset="0"/>
              </a:rPr>
              <a:t> ორგანიზაციების აქტიური ჩართულობით, ყოველთვიურად გამოიცემა </a:t>
            </a:r>
            <a:r>
              <a:rPr lang="ka-GE" sz="1400" dirty="0" err="1">
                <a:effectLst>
                  <a:outerShdw blurRad="38100" dist="38100" dir="2700000" algn="tl">
                    <a:srgbClr val="000000">
                      <a:alpha val="43137"/>
                    </a:srgbClr>
                  </a:outerShdw>
                </a:effectLst>
                <a:latin typeface="BPG Square 37 Cond" panose="020B0603030804020204" pitchFamily="34" charset="0"/>
              </a:rPr>
              <a:t>დიასპორული</a:t>
            </a:r>
            <a:r>
              <a:rPr lang="ka-GE" sz="1400" dirty="0">
                <a:effectLst>
                  <a:outerShdw blurRad="38100" dist="38100" dir="2700000" algn="tl">
                    <a:srgbClr val="000000">
                      <a:alpha val="43137"/>
                    </a:srgbClr>
                  </a:outerShdw>
                </a:effectLst>
                <a:latin typeface="BPG Square 37 Cond" panose="020B0603030804020204" pitchFamily="34" charset="0"/>
              </a:rPr>
              <a:t> ბიულეტენი. </a:t>
            </a:r>
            <a:r>
              <a:rPr lang="en-US" sz="1400" dirty="0">
                <a:effectLst>
                  <a:outerShdw blurRad="38100" dist="38100" dir="2700000" algn="tl">
                    <a:srgbClr val="000000">
                      <a:alpha val="43137"/>
                    </a:srgbClr>
                  </a:outerShdw>
                </a:effectLst>
                <a:latin typeface="BPG Square 37 Cond" panose="020B0603030804020204" pitchFamily="34" charset="0"/>
              </a:rPr>
              <a:t>	</a:t>
            </a:r>
            <a:endParaRPr lang="ka-GE" sz="1400" dirty="0">
              <a:effectLst>
                <a:outerShdw blurRad="38100" dist="38100" dir="2700000" algn="tl">
                  <a:srgbClr val="000000">
                    <a:alpha val="43137"/>
                  </a:srgbClr>
                </a:outerShdw>
              </a:effectLst>
              <a:latin typeface="BPG Square 37 Cond" panose="020B0603030804020204" pitchFamily="34" charset="0"/>
            </a:endParaRPr>
          </a:p>
        </p:txBody>
      </p:sp>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6A98E0-38D2-4E53-BA0E-12E2334C9A55}"/>
              </a:ext>
            </a:extLst>
          </p:cNvPr>
          <p:cNvSpPr txBox="1"/>
          <p:nvPr/>
        </p:nvSpPr>
        <p:spPr>
          <a:xfrm>
            <a:off x="5678311" y="474587"/>
            <a:ext cx="5034846" cy="400110"/>
          </a:xfrm>
          <a:prstGeom prst="rect">
            <a:avLst/>
          </a:prstGeom>
          <a:noFill/>
        </p:spPr>
        <p:txBody>
          <a:bodyPr wrap="square" rtlCol="0">
            <a:spAutoFit/>
          </a:bodyPr>
          <a:lstStyle/>
          <a:p>
            <a:r>
              <a:rPr lang="ka-GE" sz="2000" dirty="0">
                <a:latin typeface="BPG Square 37 Cond Caps" panose="020B0603030804020204" pitchFamily="34" charset="0"/>
              </a:rPr>
              <a:t>დიასპორასთან ურთიერთობები</a:t>
            </a:r>
          </a:p>
        </p:txBody>
      </p:sp>
      <p:sp>
        <p:nvSpPr>
          <p:cNvPr id="13" name="TextBox 12">
            <a:extLst>
              <a:ext uri="{FF2B5EF4-FFF2-40B4-BE49-F238E27FC236}">
                <a16:creationId xmlns:a16="http://schemas.microsoft.com/office/drawing/2014/main" id="{049D369B-89CC-4FB3-88B1-DEA5B5F10922}"/>
              </a:ext>
            </a:extLst>
          </p:cNvPr>
          <p:cNvSpPr txBox="1"/>
          <p:nvPr/>
        </p:nvSpPr>
        <p:spPr>
          <a:xfrm>
            <a:off x="345344" y="1817369"/>
            <a:ext cx="11529432" cy="338554"/>
          </a:xfrm>
          <a:prstGeom prst="rect">
            <a:avLst/>
          </a:prstGeom>
          <a:noFill/>
        </p:spPr>
        <p:txBody>
          <a:bodyPr wrap="square" rtlCol="0">
            <a:spAutoFit/>
          </a:bodyPr>
          <a:lstStyle/>
          <a:p>
            <a:pPr>
              <a:spcAft>
                <a:spcPts val="1800"/>
              </a:spcAft>
            </a:pPr>
            <a:r>
              <a:rPr lang="ka-GE" sz="1600" dirty="0">
                <a:solidFill>
                  <a:schemeClr val="bg1"/>
                </a:solidFill>
                <a:effectLst>
                  <a:outerShdw blurRad="38100" dist="38100" dir="2700000" algn="tl">
                    <a:srgbClr val="000000">
                      <a:alpha val="43137"/>
                    </a:srgbClr>
                  </a:outerShdw>
                </a:effectLst>
                <a:latin typeface="BPG Banner Caps" panose="02060504020202060204" pitchFamily="18" charset="0"/>
              </a:rPr>
              <a:t>მიმდინარეობდა მუშაობა საერთაშორისო დონორ ორგანიზაციებთან ერთად, კერძოდ: </a:t>
            </a:r>
          </a:p>
        </p:txBody>
      </p:sp>
    </p:spTree>
    <p:extLst>
      <p:ext uri="{BB962C8B-B14F-4D97-AF65-F5344CB8AC3E}">
        <p14:creationId xmlns:p14="http://schemas.microsoft.com/office/powerpoint/2010/main" val="375237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5" presetClass="entr" presetSubtype="0" fill="hold" nodeType="withEffect">
                                  <p:stCondLst>
                                    <p:cond delay="0"/>
                                  </p:stCondLst>
                                  <p:iterate type="lt">
                                    <p:tmPct val="5172"/>
                                  </p:iterate>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DF0BD42-1CAB-4C3F-9B5D-C6235FBBF4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19502"/>
            <a:ext cx="12192000" cy="5535316"/>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6469FA9-0C50-4CEA-9DEB-FB32E403881B}"/>
              </a:ext>
            </a:extLst>
          </p:cNvPr>
          <p:cNvSpPr/>
          <p:nvPr/>
        </p:nvSpPr>
        <p:spPr>
          <a:xfrm>
            <a:off x="1832022" y="1779098"/>
            <a:ext cx="9915330" cy="991609"/>
          </a:xfrm>
          <a:prstGeom prst="round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2024 წელს (იანვარი - ნოემბერი) დაიდო სულ 51 ხელშეკრულება, ამათგან ძალაში შევიდა 31 ხელშეკრულება.</a:t>
            </a:r>
          </a:p>
        </p:txBody>
      </p:sp>
      <p:sp>
        <p:nvSpPr>
          <p:cNvPr id="13" name="Rectangle: Rounded Corners 12">
            <a:extLst>
              <a:ext uri="{FF2B5EF4-FFF2-40B4-BE49-F238E27FC236}">
                <a16:creationId xmlns:a16="http://schemas.microsoft.com/office/drawing/2014/main" id="{B6B813B8-7B2D-462B-BE23-F363F15BA209}"/>
              </a:ext>
            </a:extLst>
          </p:cNvPr>
          <p:cNvSpPr/>
          <p:nvPr/>
        </p:nvSpPr>
        <p:spPr>
          <a:xfrm>
            <a:off x="1832022" y="3279723"/>
            <a:ext cx="9915330" cy="892010"/>
          </a:xfrm>
          <a:prstGeom prst="round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pPr>
              <a:lnSpc>
                <a:spcPct val="110000"/>
              </a:lnSpc>
              <a:spcAft>
                <a:spcPts val="1200"/>
              </a:spcAft>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8-9 მაისს, ქ. ჟენევაში გაეროს ბავშვის უფლებათა კომიტეტმა განიხილა „ბავშვის უფლებების შესახებ“ კონვენციისა და მისი დამატებითი ოქმების შესრულების თაობაზე საქართველოს ეროვნული ანგარიში, რომელიც მომზადდა საგარეო საქმეთა სამინისტროს კოორდინაციითა და შესაბამისი უწყებების ჩართულობით.</a:t>
            </a:r>
          </a:p>
        </p:txBody>
      </p:sp>
      <p:sp>
        <p:nvSpPr>
          <p:cNvPr id="15" name="Rectangle: Rounded Corners 14">
            <a:extLst>
              <a:ext uri="{FF2B5EF4-FFF2-40B4-BE49-F238E27FC236}">
                <a16:creationId xmlns:a16="http://schemas.microsoft.com/office/drawing/2014/main" id="{D733A05A-C8FA-4AC1-ADAF-569A4F0B4685}"/>
              </a:ext>
            </a:extLst>
          </p:cNvPr>
          <p:cNvSpPr/>
          <p:nvPr/>
        </p:nvSpPr>
        <p:spPr>
          <a:xfrm>
            <a:off x="1832022" y="4543209"/>
            <a:ext cx="9915330" cy="1115622"/>
          </a:xfrm>
          <a:prstGeom prst="round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pPr>
              <a:lnSpc>
                <a:spcPct val="110000"/>
              </a:lnSpc>
              <a:spcAft>
                <a:spcPts val="1200"/>
              </a:spcAft>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26 ნოემბერს, საგარეო საქმეთა სამინისტრომ გაეროს ეკონომიკური, სოციალური და კულტურული უფლებების კომიტეტს, დამკვიდრებული პრაქტიკის შესაბამისად, წარუდგინა საქართველოს პასუხი კომიტეტის კითხვარზე, რომლის მიზანია საქართველოს მიერ უკვე წარდგენილი ეროვნული ანგარიშის შევსება.</a:t>
            </a:r>
          </a:p>
        </p:txBody>
      </p:sp>
      <p:pic>
        <p:nvPicPr>
          <p:cNvPr id="10" name="Picture 9"/>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14084" t="-284" r="15975" b="963"/>
          <a:stretch/>
        </p:blipFill>
        <p:spPr>
          <a:xfrm>
            <a:off x="831674" y="1702681"/>
            <a:ext cx="1136224" cy="1108039"/>
          </a:xfrm>
          <a:prstGeom prst="rect">
            <a:avLst/>
          </a:prstGeom>
        </p:spPr>
      </p:pic>
      <p:sp>
        <p:nvSpPr>
          <p:cNvPr id="14" name="TextBox 13">
            <a:extLst>
              <a:ext uri="{FF2B5EF4-FFF2-40B4-BE49-F238E27FC236}">
                <a16:creationId xmlns:a16="http://schemas.microsoft.com/office/drawing/2014/main" id="{FC6A98E0-38D2-4E53-BA0E-12E2334C9A55}"/>
              </a:ext>
            </a:extLst>
          </p:cNvPr>
          <p:cNvSpPr txBox="1"/>
          <p:nvPr/>
        </p:nvSpPr>
        <p:spPr>
          <a:xfrm>
            <a:off x="3172936" y="538554"/>
            <a:ext cx="8225080" cy="400110"/>
          </a:xfrm>
          <a:prstGeom prst="rect">
            <a:avLst/>
          </a:prstGeom>
          <a:noFill/>
        </p:spPr>
        <p:txBody>
          <a:bodyPr wrap="square" rtlCol="0">
            <a:spAutoFit/>
          </a:bodyPr>
          <a:lstStyle/>
          <a:p>
            <a:pPr algn="ctr"/>
            <a:r>
              <a:rPr lang="ka-GE" sz="2000" dirty="0">
                <a:latin typeface="BPG Square 37 Cond Caps" panose="020B0603030804020204" pitchFamily="34" charset="0"/>
              </a:rPr>
              <a:t>საერთაშორისო სამართლებრივი აქტივობა</a:t>
            </a:r>
          </a:p>
        </p:txBody>
      </p:sp>
      <p:pic>
        <p:nvPicPr>
          <p:cNvPr id="4" name="Picture 3"/>
          <p:cNvPicPr>
            <a:picLocks noChangeAspect="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b="7708"/>
          <a:stretch/>
        </p:blipFill>
        <p:spPr>
          <a:xfrm>
            <a:off x="819262" y="3117333"/>
            <a:ext cx="1148636" cy="1131181"/>
          </a:xfrm>
          <a:prstGeom prst="rect">
            <a:avLst/>
          </a:prstGeom>
        </p:spPr>
      </p:pic>
      <p:pic>
        <p:nvPicPr>
          <p:cNvPr id="17" name="Picture 16"/>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64451" y="152635"/>
            <a:ext cx="1177921" cy="1100456"/>
          </a:xfrm>
          <a:prstGeom prst="rect">
            <a:avLst/>
          </a:prstGeom>
        </p:spPr>
      </p:pic>
      <p:pic>
        <p:nvPicPr>
          <p:cNvPr id="18" name="Picture 17"/>
          <p:cNvPicPr>
            <a:picLocks noChangeAspect="1"/>
          </p:cNvPicPr>
          <p:nvPr/>
        </p:nvPicPr>
        <p:blipFill rotWithShape="1">
          <a:blip r:embed="rId8">
            <a:duotone>
              <a:schemeClr val="accent5">
                <a:shade val="45000"/>
                <a:satMod val="135000"/>
              </a:schemeClr>
              <a:prstClr val="white"/>
            </a:duotone>
            <a:extLst>
              <a:ext uri="{28A0092B-C50C-407E-A947-70E740481C1C}">
                <a14:useLocalDpi xmlns:a14="http://schemas.microsoft.com/office/drawing/2010/main" val="0"/>
              </a:ext>
            </a:extLst>
          </a:blip>
          <a:srcRect l="11927" r="9817"/>
          <a:stretch/>
        </p:blipFill>
        <p:spPr>
          <a:xfrm>
            <a:off x="819262" y="4555127"/>
            <a:ext cx="1136224" cy="1063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559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13" grpId="0" animBg="1"/>
      <p:bldP spid="1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58" y="1532558"/>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4BE40C-52B5-4C6E-90DF-6A7D1BC7151D}"/>
              </a:ext>
            </a:extLst>
          </p:cNvPr>
          <p:cNvSpPr txBox="1"/>
          <p:nvPr/>
        </p:nvSpPr>
        <p:spPr>
          <a:xfrm>
            <a:off x="5127131" y="483296"/>
            <a:ext cx="4637758" cy="400110"/>
          </a:xfrm>
          <a:prstGeom prst="rect">
            <a:avLst/>
          </a:prstGeom>
          <a:noFill/>
        </p:spPr>
        <p:txBody>
          <a:bodyPr wrap="square" rtlCol="0">
            <a:spAutoFit/>
          </a:bodyPr>
          <a:lstStyle/>
          <a:p>
            <a:endParaRPr lang="ka-GE" sz="2000" dirty="0">
              <a:latin typeface="BPG Square 37 Cond Caps" panose="020B0603030804020204" pitchFamily="34" charset="0"/>
            </a:endParaRPr>
          </a:p>
        </p:txBody>
      </p:sp>
      <p:sp>
        <p:nvSpPr>
          <p:cNvPr id="14" name="TextBox 13">
            <a:extLst>
              <a:ext uri="{FF2B5EF4-FFF2-40B4-BE49-F238E27FC236}">
                <a16:creationId xmlns:a16="http://schemas.microsoft.com/office/drawing/2014/main" id="{DEE547A1-290E-4C57-AA9A-D368216BE393}"/>
              </a:ext>
            </a:extLst>
          </p:cNvPr>
          <p:cNvSpPr txBox="1"/>
          <p:nvPr/>
        </p:nvSpPr>
        <p:spPr>
          <a:xfrm>
            <a:off x="449513" y="2052385"/>
            <a:ext cx="8585490" cy="3994940"/>
          </a:xfrm>
          <a:prstGeom prst="rect">
            <a:avLst/>
          </a:prstGeom>
          <a:noFill/>
        </p:spPr>
        <p:txBody>
          <a:bodyPr wrap="square" rtlCol="0">
            <a:spAutoFit/>
          </a:bodyPr>
          <a:lstStyle/>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მინისტრთა მოადგილეების კომიტეტის გადაწყვეტილება „ევროპის საბჭო და კონფლიქტი საქართველოში“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მაისი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გენერალური მდივნის 29-ე და 30-ე კონსოლიდირებული ანგარიშები „კონფლიქტი საქართველოში“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აპრილი; ნოემბერი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დაარსების 75-ე წლისთავისადმი მიძღვნილი დეკლარაცია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მაისი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საპარლამენტო ასამბლეის მონიტორინგის კომიტეტის ყოველწლიური რეზოლუცია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იანვარი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საქართველოს მეგობართა ჯგუფის განცხადებები: აგვისტოს ომის წლისთავთან დაკავშირებით გაკეთებული განცხადება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(სექტემბერი) და მინისტერიალის ფარგლებში გაკეთებული განცხადება</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დეკემბერი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საპარლამენტო ასამბლეის ბუქარესტის დეკლარაცია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ივნისი</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 ივლისი</a:t>
            </a:r>
          </a:p>
          <a:p>
            <a:pPr marL="285750" indent="-285750" algn="just">
              <a:lnSpc>
                <a:spcPct val="110000"/>
              </a:lnSpc>
              <a:spcAft>
                <a:spcPts val="1200"/>
              </a:spcAft>
              <a:buFont typeface="Wingdings" panose="05000000000000000000" pitchFamily="2" charset="2"/>
              <a:buChar char="Ø"/>
            </a:pP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sp>
        <p:nvSpPr>
          <p:cNvPr id="22" name="TextBox 21">
            <a:extLst>
              <a:ext uri="{FF2B5EF4-FFF2-40B4-BE49-F238E27FC236}">
                <a16:creationId xmlns:a16="http://schemas.microsoft.com/office/drawing/2014/main" id="{FC6A98E0-38D2-4E53-BA0E-12E2334C9A55}"/>
              </a:ext>
            </a:extLst>
          </p:cNvPr>
          <p:cNvSpPr txBox="1"/>
          <p:nvPr/>
        </p:nvSpPr>
        <p:spPr>
          <a:xfrm>
            <a:off x="4215342" y="451160"/>
            <a:ext cx="7113348" cy="400110"/>
          </a:xfrm>
          <a:prstGeom prst="rect">
            <a:avLst/>
          </a:prstGeom>
          <a:noFill/>
        </p:spPr>
        <p:txBody>
          <a:bodyPr wrap="square" rtlCol="0">
            <a:spAutoFit/>
          </a:bodyPr>
          <a:lstStyle/>
          <a:p>
            <a:r>
              <a:rPr lang="ka-GE" sz="2000" dirty="0">
                <a:latin typeface="BPG Square 37 Cond Caps" panose="020B0603030804020204" pitchFamily="34" charset="0"/>
              </a:rPr>
              <a:t>ტერიტორიული მთლიანობის მშვიდობიანი გზით აღდგენა</a:t>
            </a:r>
          </a:p>
        </p:txBody>
      </p:sp>
    </p:spTree>
    <p:extLst>
      <p:ext uri="{BB962C8B-B14F-4D97-AF65-F5344CB8AC3E}">
        <p14:creationId xmlns:p14="http://schemas.microsoft.com/office/powerpoint/2010/main" val="182155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5172"/>
                                  </p:iterate>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anim calcmode="lin" valueType="num">
                                      <p:cBhvr>
                                        <p:cTn id="19"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 y="1410765"/>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D2AAAE5-048A-4A87-AEEF-113C16F30449}"/>
              </a:ext>
            </a:extLst>
          </p:cNvPr>
          <p:cNvSpPr txBox="1"/>
          <p:nvPr/>
        </p:nvSpPr>
        <p:spPr>
          <a:xfrm>
            <a:off x="375039" y="1566538"/>
            <a:ext cx="8535440" cy="4001095"/>
          </a:xfrm>
          <a:prstGeom prst="rect">
            <a:avLst/>
          </a:prstGeom>
          <a:noFill/>
          <a:ln>
            <a:noFill/>
          </a:ln>
          <a:effectLst>
            <a:glow rad="101600">
              <a:schemeClr val="accent5">
                <a:satMod val="175000"/>
                <a:alpha val="40000"/>
              </a:schemeClr>
            </a:glow>
          </a:effectLst>
        </p:spPr>
        <p:txBody>
          <a:bodyPr wrap="square" rtlCol="0">
            <a:spAutoFit/>
          </a:bodyPr>
          <a:lstStyle/>
          <a:p>
            <a:pPr>
              <a:spcAft>
                <a:spcPts val="600"/>
              </a:spcAft>
            </a:pPr>
            <a:endParaRPr lang="ka-GE" sz="1600" dirty="0">
              <a:solidFill>
                <a:schemeClr val="bg1"/>
              </a:solidFill>
              <a:latin typeface="BPG Square 37 Cond" panose="020B0604020202020204" charset="0"/>
            </a:endParaRPr>
          </a:p>
          <a:p>
            <a:pPr marL="285750" indent="-285750">
              <a:spcAft>
                <a:spcPts val="600"/>
              </a:spcAft>
              <a:buFont typeface="Wingdings" panose="05000000000000000000" pitchFamily="2" charset="2"/>
              <a:buChar char="Ø"/>
            </a:pPr>
            <a:r>
              <a:rPr lang="ka-GE" sz="1600" dirty="0">
                <a:solidFill>
                  <a:schemeClr val="bg1"/>
                </a:solidFill>
                <a:latin typeface="BPG Square 37 Cond" panose="020B0604020202020204" charset="0"/>
              </a:rPr>
              <a:t>ურთიერთგაგების მემორანდუმები გაფორმდა 3 უცხო ქვეყნის საგარეო უწყებასთან/დიპლომატიურ ინსტიტუტთან და ერთ ადგილობრივ უნივერსიტეტთან:</a:t>
            </a:r>
          </a:p>
          <a:p>
            <a:pPr marL="742950" lvl="1" indent="-285750">
              <a:spcAft>
                <a:spcPts val="600"/>
              </a:spcAft>
              <a:buFont typeface="Wingdings" panose="05000000000000000000" pitchFamily="2" charset="2"/>
              <a:buChar char="q"/>
            </a:pPr>
            <a:r>
              <a:rPr lang="ka-GE" sz="1600" dirty="0">
                <a:solidFill>
                  <a:schemeClr val="bg1"/>
                </a:solidFill>
                <a:latin typeface="BPG Square 37 Cond" panose="020B0604020202020204" charset="0"/>
              </a:rPr>
              <a:t>პარაგვაის რესპუბლიკის საგარეო საქმეთა სამინისტრო (4 აპრილი)</a:t>
            </a:r>
          </a:p>
          <a:p>
            <a:pPr marL="742950" lvl="1" indent="-285750">
              <a:spcAft>
                <a:spcPts val="600"/>
              </a:spcAft>
              <a:buFont typeface="Wingdings" panose="05000000000000000000" pitchFamily="2" charset="2"/>
              <a:buChar char="q"/>
            </a:pPr>
            <a:r>
              <a:rPr lang="ka-GE" sz="1600" dirty="0">
                <a:solidFill>
                  <a:schemeClr val="bg1"/>
                </a:solidFill>
                <a:latin typeface="BPG Square 37 Cond" panose="020B0604020202020204" charset="0"/>
              </a:rPr>
              <a:t>რუანდის რესპუბლიკის საგარეო საქმეთა და საერთაშორისო თანამშრომლობის სამინისტრო (17 აპრილი)</a:t>
            </a:r>
          </a:p>
          <a:p>
            <a:pPr marL="742950" lvl="1" indent="-285750">
              <a:spcAft>
                <a:spcPts val="600"/>
              </a:spcAft>
              <a:buFont typeface="Wingdings" panose="05000000000000000000" pitchFamily="2" charset="2"/>
              <a:buChar char="q"/>
            </a:pPr>
            <a:r>
              <a:rPr lang="ka-GE" sz="1600" dirty="0">
                <a:solidFill>
                  <a:schemeClr val="bg1"/>
                </a:solidFill>
                <a:latin typeface="BPG Square 37 Cond" panose="020B0604020202020204" charset="0"/>
              </a:rPr>
              <a:t>ეკვადორის საგარეო საქმეთა და ადამიანური მობილობის სამინისტროს გალო პლასა ლასოს სახელობის დიპლომატიური აკადემია (21 მაისი)</a:t>
            </a:r>
          </a:p>
          <a:p>
            <a:pPr marL="742950" lvl="1" indent="-285750">
              <a:spcAft>
                <a:spcPts val="600"/>
              </a:spcAft>
              <a:buFont typeface="Wingdings" panose="05000000000000000000" pitchFamily="2" charset="2"/>
              <a:buChar char="q"/>
            </a:pPr>
            <a:r>
              <a:rPr lang="ka-GE" sz="1600" dirty="0">
                <a:solidFill>
                  <a:schemeClr val="bg1"/>
                </a:solidFill>
                <a:latin typeface="BPG Square 37 Cond" panose="020B0604020202020204" charset="0"/>
              </a:rPr>
              <a:t>საქართველოს საპატრიარქოს წმიდა ანდრია პირველწოდებულის სახელობის უნივერსიტეტი (18 ოქტომბერი</a:t>
            </a:r>
            <a:r>
              <a:rPr lang="ka-GE" sz="1600" dirty="0" smtClean="0">
                <a:solidFill>
                  <a:schemeClr val="bg1"/>
                </a:solidFill>
                <a:latin typeface="BPG Square 37 Cond" panose="020B0604020202020204" charset="0"/>
              </a:rPr>
              <a:t>).</a:t>
            </a:r>
          </a:p>
          <a:p>
            <a:pPr marL="285750" indent="-285750">
              <a:spcAft>
                <a:spcPts val="600"/>
              </a:spcAft>
              <a:buFont typeface="Wingdings" panose="05000000000000000000" pitchFamily="2" charset="2"/>
              <a:buChar char="Ø"/>
            </a:pPr>
            <a:r>
              <a:rPr lang="ka-GE" sz="1600" dirty="0" smtClean="0">
                <a:solidFill>
                  <a:schemeClr val="bg1"/>
                </a:solidFill>
                <a:latin typeface="BPG Square 37 Cond" panose="020B0604020202020204" charset="0"/>
              </a:rPr>
              <a:t>25-27 </a:t>
            </a:r>
            <a:r>
              <a:rPr lang="ka-GE" sz="1600" dirty="0">
                <a:solidFill>
                  <a:schemeClr val="bg1"/>
                </a:solidFill>
                <a:latin typeface="BPG Square 37 Cond" panose="020B0604020202020204" charset="0"/>
              </a:rPr>
              <a:t>აპრილს, ჩატარდა ტრენინგი თემაზე „ინკლუზიური სამშვიდობო პროცესები, მოლაპარაკებები და გენდერული პერსპექტივა“ იმ საჯარო უწყებების თანამშრომლებისთვის, რომლებიც მუშაობენ რუსეთ-საქართველოს კონფლიქტის მშვიდობიანი მოგვარების პროცესთან დაკავშირებულ თემატიკაზე (13 მონაწილე</a:t>
            </a:r>
            <a:r>
              <a:rPr lang="ka-GE" sz="1600" dirty="0" smtClean="0">
                <a:solidFill>
                  <a:schemeClr val="bg1"/>
                </a:solidFill>
                <a:latin typeface="BPG Square 37 Cond" panose="020B0604020202020204" charset="0"/>
              </a:rPr>
              <a:t>).</a:t>
            </a:r>
            <a:endParaRPr lang="ka-GE" sz="1600" dirty="0">
              <a:solidFill>
                <a:schemeClr val="bg1"/>
              </a:solidFill>
              <a:latin typeface="BPG Square 37 Cond" panose="020B0604020202020204" charset="0"/>
            </a:endParaRPr>
          </a:p>
        </p:txBody>
      </p:sp>
      <p:sp>
        <p:nvSpPr>
          <p:cNvPr id="27" name="TextBox 26">
            <a:extLst>
              <a:ext uri="{FF2B5EF4-FFF2-40B4-BE49-F238E27FC236}">
                <a16:creationId xmlns:a16="http://schemas.microsoft.com/office/drawing/2014/main" id="{FC6A98E0-38D2-4E53-BA0E-12E2334C9A55}"/>
              </a:ext>
            </a:extLst>
          </p:cNvPr>
          <p:cNvSpPr txBox="1"/>
          <p:nvPr/>
        </p:nvSpPr>
        <p:spPr>
          <a:xfrm>
            <a:off x="4269729" y="334280"/>
            <a:ext cx="6927616" cy="707886"/>
          </a:xfrm>
          <a:prstGeom prst="rect">
            <a:avLst/>
          </a:prstGeom>
          <a:noFill/>
        </p:spPr>
        <p:txBody>
          <a:bodyPr wrap="square" rtlCol="0">
            <a:spAutoFit/>
          </a:bodyPr>
          <a:lstStyle/>
          <a:p>
            <a:pPr algn="ctr"/>
            <a:r>
              <a:rPr lang="ka-GE" sz="2000" dirty="0">
                <a:latin typeface="BPG Square 37 Cond Caps" panose="020B0603030804020204" pitchFamily="34" charset="0"/>
              </a:rPr>
              <a:t>ლევან მიქელაძის სახელობის დიპლომატიური სასწავლო და კვლევითი ინსტიტუტი</a:t>
            </a:r>
          </a:p>
        </p:txBody>
      </p:sp>
      <p:sp>
        <p:nvSpPr>
          <p:cNvPr id="15" name="TextBox 14">
            <a:extLst>
              <a:ext uri="{FF2B5EF4-FFF2-40B4-BE49-F238E27FC236}">
                <a16:creationId xmlns:a16="http://schemas.microsoft.com/office/drawing/2014/main" id="{049D369B-89CC-4FB3-88B1-DEA5B5F10922}"/>
              </a:ext>
            </a:extLst>
          </p:cNvPr>
          <p:cNvSpPr txBox="1"/>
          <p:nvPr/>
        </p:nvSpPr>
        <p:spPr>
          <a:xfrm>
            <a:off x="304388" y="5897824"/>
            <a:ext cx="8346873" cy="584775"/>
          </a:xfrm>
          <a:prstGeom prst="rect">
            <a:avLst/>
          </a:prstGeom>
          <a:noFill/>
        </p:spPr>
        <p:txBody>
          <a:bodyPr wrap="square" rtlCol="0">
            <a:spAutoFit/>
          </a:bodyPr>
          <a:lstStyle/>
          <a:p>
            <a:pPr>
              <a:spcAft>
                <a:spcPts val="1800"/>
              </a:spcAft>
            </a:pPr>
            <a:r>
              <a:rPr lang="ka-GE" sz="1600" dirty="0">
                <a:solidFill>
                  <a:schemeClr val="bg1"/>
                </a:solidFill>
                <a:effectLst>
                  <a:outerShdw blurRad="38100" dist="38100" dir="2700000" algn="tl">
                    <a:srgbClr val="000000">
                      <a:alpha val="43137"/>
                    </a:srgbClr>
                  </a:outerShdw>
                </a:effectLst>
                <a:latin typeface="BPG Banner Caps" panose="02060504020202060204" pitchFamily="18" charset="0"/>
              </a:rPr>
              <a:t>გამოქვეყნდა დიპლომატიური ინსტიტუტის ანალიტიკური კრებულის - ,,საქართველო და საერთაშორისო პოლიტიკა“ მე-6 გამოცემა</a:t>
            </a:r>
          </a:p>
        </p:txBody>
      </p:sp>
      <p:sp>
        <p:nvSpPr>
          <p:cNvPr id="32" name="Freeform 63">
            <a:extLst>
              <a:ext uri="{FF2B5EF4-FFF2-40B4-BE49-F238E27FC236}">
                <a16:creationId xmlns:a16="http://schemas.microsoft.com/office/drawing/2014/main" id="{A8A42D96-76F7-4A79-9E90-89C5EBCDB5BB}"/>
              </a:ext>
            </a:extLst>
          </p:cNvPr>
          <p:cNvSpPr/>
          <p:nvPr/>
        </p:nvSpPr>
        <p:spPr>
          <a:xfrm>
            <a:off x="6586578" y="4862068"/>
            <a:ext cx="4801536" cy="2071511"/>
          </a:xfrm>
          <a:custGeom>
            <a:avLst/>
            <a:gdLst>
              <a:gd name="connsiteX0" fmla="*/ 11530893 w 12952237"/>
              <a:gd name="connsiteY0" fmla="*/ 0 h 4785708"/>
              <a:gd name="connsiteX1" fmla="*/ 12952237 w 12952237"/>
              <a:gd name="connsiteY1" fmla="*/ 0 h 4785708"/>
              <a:gd name="connsiteX2" fmla="*/ 6789956 w 12952237"/>
              <a:gd name="connsiteY2" fmla="*/ 4785708 h 4785708"/>
              <a:gd name="connsiteX3" fmla="*/ 0 w 12952237"/>
              <a:gd name="connsiteY3" fmla="*/ 4785708 h 4785708"/>
            </a:gdLst>
            <a:ahLst/>
            <a:cxnLst>
              <a:cxn ang="0">
                <a:pos x="connsiteX0" y="connsiteY0"/>
              </a:cxn>
              <a:cxn ang="0">
                <a:pos x="connsiteX1" y="connsiteY1"/>
              </a:cxn>
              <a:cxn ang="0">
                <a:pos x="connsiteX2" y="connsiteY2"/>
              </a:cxn>
              <a:cxn ang="0">
                <a:pos x="connsiteX3" y="connsiteY3"/>
              </a:cxn>
            </a:cxnLst>
            <a:rect l="l" t="t" r="r" b="b"/>
            <a:pathLst>
              <a:path w="12952237" h="4785708">
                <a:moveTo>
                  <a:pt x="11530893" y="0"/>
                </a:moveTo>
                <a:lnTo>
                  <a:pt x="12952237" y="0"/>
                </a:lnTo>
                <a:lnTo>
                  <a:pt x="6789956" y="4785708"/>
                </a:lnTo>
                <a:lnTo>
                  <a:pt x="0" y="4785708"/>
                </a:lnTo>
                <a:close/>
              </a:path>
            </a:pathLst>
          </a:custGeom>
          <a:solidFill>
            <a:srgbClr val="2E2E2E">
              <a:lumMod val="10000"/>
              <a:lumOff val="90000"/>
            </a:srgbClr>
          </a:solidFill>
          <a:ln w="12700" cap="flat">
            <a:noFill/>
            <a:miter lim="400000"/>
          </a:ln>
          <a:effectLst/>
        </p:spPr>
        <p:txBody>
          <a:bodyPr wrap="square" lIns="35719" tIns="35719" rIns="35719" bIns="35719" numCol="1"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33" name="Shape 54788">
            <a:extLst>
              <a:ext uri="{FF2B5EF4-FFF2-40B4-BE49-F238E27FC236}">
                <a16:creationId xmlns:a16="http://schemas.microsoft.com/office/drawing/2014/main" id="{C4BE8E2C-715C-4A2C-B4F6-619CF9608D6E}"/>
              </a:ext>
            </a:extLst>
          </p:cNvPr>
          <p:cNvSpPr/>
          <p:nvPr/>
        </p:nvSpPr>
        <p:spPr>
          <a:xfrm>
            <a:off x="10862753" y="3254124"/>
            <a:ext cx="1133997" cy="1607944"/>
          </a:xfrm>
          <a:custGeom>
            <a:avLst/>
            <a:gdLst/>
            <a:ahLst/>
            <a:cxnLst>
              <a:cxn ang="0">
                <a:pos x="wd2" y="hd2"/>
              </a:cxn>
              <a:cxn ang="5400000">
                <a:pos x="wd2" y="hd2"/>
              </a:cxn>
              <a:cxn ang="10800000">
                <a:pos x="wd2" y="hd2"/>
              </a:cxn>
              <a:cxn ang="16200000">
                <a:pos x="wd2" y="hd2"/>
              </a:cxn>
            </a:cxnLst>
            <a:rect l="0" t="0" r="r" b="b"/>
            <a:pathLst>
              <a:path w="21600" h="21600" extrusionOk="0">
                <a:moveTo>
                  <a:pt x="18964" y="0"/>
                </a:moveTo>
                <a:lnTo>
                  <a:pt x="11385" y="4582"/>
                </a:lnTo>
                <a:lnTo>
                  <a:pt x="14002" y="4582"/>
                </a:lnTo>
                <a:lnTo>
                  <a:pt x="0" y="21600"/>
                </a:lnTo>
                <a:lnTo>
                  <a:pt x="10037" y="21600"/>
                </a:lnTo>
                <a:lnTo>
                  <a:pt x="19058" y="4582"/>
                </a:lnTo>
                <a:lnTo>
                  <a:pt x="21600" y="4582"/>
                </a:lnTo>
                <a:lnTo>
                  <a:pt x="18964" y="0"/>
                </a:lnTo>
                <a:close/>
              </a:path>
            </a:pathLst>
          </a:custGeom>
          <a:solidFill>
            <a:srgbClr val="2E2E2E">
              <a:lumMod val="25000"/>
              <a:lumOff val="75000"/>
            </a:srgbClr>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34" name="Shape 54806">
            <a:extLst>
              <a:ext uri="{FF2B5EF4-FFF2-40B4-BE49-F238E27FC236}">
                <a16:creationId xmlns:a16="http://schemas.microsoft.com/office/drawing/2014/main" id="{2CC0556F-5543-4C1F-AD57-FBEC6C84E1AA}"/>
              </a:ext>
            </a:extLst>
          </p:cNvPr>
          <p:cNvSpPr/>
          <p:nvPr/>
        </p:nvSpPr>
        <p:spPr>
          <a:xfrm>
            <a:off x="9824777" y="4887450"/>
            <a:ext cx="614005" cy="672599"/>
          </a:xfrm>
          <a:prstGeom prst="ellipse">
            <a:avLst/>
          </a:prstGeom>
          <a:solidFill>
            <a:srgbClr val="0A67D4"/>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35" name="Shape 54796">
            <a:extLst>
              <a:ext uri="{FF2B5EF4-FFF2-40B4-BE49-F238E27FC236}">
                <a16:creationId xmlns:a16="http://schemas.microsoft.com/office/drawing/2014/main" id="{F9D67E15-01FB-4D09-A8F5-4E5B2D90C171}"/>
              </a:ext>
            </a:extLst>
          </p:cNvPr>
          <p:cNvSpPr/>
          <p:nvPr/>
        </p:nvSpPr>
        <p:spPr>
          <a:xfrm>
            <a:off x="9002727" y="5329936"/>
            <a:ext cx="836955" cy="850357"/>
          </a:xfrm>
          <a:prstGeom prst="ellipse">
            <a:avLst/>
          </a:prstGeom>
          <a:solidFill>
            <a:srgbClr val="1BB1EC"/>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36" name="Shape 54801">
            <a:extLst>
              <a:ext uri="{FF2B5EF4-FFF2-40B4-BE49-F238E27FC236}">
                <a16:creationId xmlns:a16="http://schemas.microsoft.com/office/drawing/2014/main" id="{15D41E7D-59B1-4E9B-833F-3CC036FDC137}"/>
              </a:ext>
            </a:extLst>
          </p:cNvPr>
          <p:cNvSpPr/>
          <p:nvPr/>
        </p:nvSpPr>
        <p:spPr>
          <a:xfrm>
            <a:off x="10493177" y="4630152"/>
            <a:ext cx="468333" cy="463831"/>
          </a:xfrm>
          <a:prstGeom prst="ellipse">
            <a:avLst/>
          </a:prstGeom>
          <a:solidFill>
            <a:srgbClr val="0F51A9"/>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39" name="Shape 54791">
            <a:extLst>
              <a:ext uri="{FF2B5EF4-FFF2-40B4-BE49-F238E27FC236}">
                <a16:creationId xmlns:a16="http://schemas.microsoft.com/office/drawing/2014/main" id="{F538D8D5-A39B-42B4-BEC4-54DA0E6C2319}"/>
              </a:ext>
            </a:extLst>
          </p:cNvPr>
          <p:cNvSpPr/>
          <p:nvPr/>
        </p:nvSpPr>
        <p:spPr>
          <a:xfrm>
            <a:off x="8073406" y="5862470"/>
            <a:ext cx="977328" cy="938613"/>
          </a:xfrm>
          <a:prstGeom prst="ellipse">
            <a:avLst/>
          </a:prstGeom>
          <a:solidFill>
            <a:srgbClr val="27AC9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38" name="Freeform 200">
            <a:extLst>
              <a:ext uri="{FF2B5EF4-FFF2-40B4-BE49-F238E27FC236}">
                <a16:creationId xmlns:a16="http://schemas.microsoft.com/office/drawing/2014/main" id="{0E5A7885-4248-4B3F-A9AF-A06E1E4C2806}"/>
              </a:ext>
            </a:extLst>
          </p:cNvPr>
          <p:cNvSpPr>
            <a:spLocks noChangeArrowheads="1"/>
          </p:cNvSpPr>
          <p:nvPr/>
        </p:nvSpPr>
        <p:spPr bwMode="auto">
          <a:xfrm>
            <a:off x="9215863" y="5513470"/>
            <a:ext cx="399735" cy="464004"/>
          </a:xfrm>
          <a:custGeom>
            <a:avLst/>
            <a:gdLst>
              <a:gd name="T0" fmla="*/ 2147483646 w 830"/>
              <a:gd name="T1" fmla="*/ 2147483646 h 826"/>
              <a:gd name="T2" fmla="*/ 2147483646 w 830"/>
              <a:gd name="T3" fmla="*/ 2147483646 h 826"/>
              <a:gd name="T4" fmla="*/ 2147483646 w 830"/>
              <a:gd name="T5" fmla="*/ 2147483646 h 826"/>
              <a:gd name="T6" fmla="*/ 2147483646 w 830"/>
              <a:gd name="T7" fmla="*/ 2147483646 h 826"/>
              <a:gd name="T8" fmla="*/ 2147483646 w 830"/>
              <a:gd name="T9" fmla="*/ 2147483646 h 826"/>
              <a:gd name="T10" fmla="*/ 2147483646 w 830"/>
              <a:gd name="T11" fmla="*/ 2147483646 h 826"/>
              <a:gd name="T12" fmla="*/ 2147483646 w 830"/>
              <a:gd name="T13" fmla="*/ 2147483646 h 826"/>
              <a:gd name="T14" fmla="*/ 2147483646 w 830"/>
              <a:gd name="T15" fmla="*/ 2147483646 h 826"/>
              <a:gd name="T16" fmla="*/ 2147483646 w 830"/>
              <a:gd name="T17" fmla="*/ 2147483646 h 826"/>
              <a:gd name="T18" fmla="*/ 2147483646 w 830"/>
              <a:gd name="T19" fmla="*/ 2147483646 h 826"/>
              <a:gd name="T20" fmla="*/ 2147483646 w 830"/>
              <a:gd name="T21" fmla="*/ 2147483646 h 826"/>
              <a:gd name="T22" fmla="*/ 2147483646 w 830"/>
              <a:gd name="T23" fmla="*/ 2147483646 h 826"/>
              <a:gd name="T24" fmla="*/ 2147483646 w 830"/>
              <a:gd name="T25" fmla="*/ 2147483646 h 826"/>
              <a:gd name="T26" fmla="*/ 2147483646 w 830"/>
              <a:gd name="T27" fmla="*/ 2147483646 h 826"/>
              <a:gd name="T28" fmla="*/ 2147483646 w 830"/>
              <a:gd name="T29" fmla="*/ 2147483646 h 826"/>
              <a:gd name="T30" fmla="*/ 2147483646 w 830"/>
              <a:gd name="T31" fmla="*/ 2147483646 h 826"/>
              <a:gd name="T32" fmla="*/ 2147483646 w 830"/>
              <a:gd name="T33" fmla="*/ 2147483646 h 826"/>
              <a:gd name="T34" fmla="*/ 2147483646 w 830"/>
              <a:gd name="T35" fmla="*/ 2147483646 h 826"/>
              <a:gd name="T36" fmla="*/ 2147483646 w 830"/>
              <a:gd name="T37" fmla="*/ 2147483646 h 826"/>
              <a:gd name="T38" fmla="*/ 2147483646 w 830"/>
              <a:gd name="T39" fmla="*/ 2147483646 h 826"/>
              <a:gd name="T40" fmla="*/ 2147483646 w 830"/>
              <a:gd name="T41" fmla="*/ 2147483646 h 826"/>
              <a:gd name="T42" fmla="*/ 2147483646 w 830"/>
              <a:gd name="T43" fmla="*/ 2147483646 h 826"/>
              <a:gd name="T44" fmla="*/ 2147483646 w 830"/>
              <a:gd name="T45" fmla="*/ 2147483646 h 826"/>
              <a:gd name="T46" fmla="*/ 2147483646 w 830"/>
              <a:gd name="T47" fmla="*/ 2147483646 h 826"/>
              <a:gd name="T48" fmla="*/ 2147483646 w 830"/>
              <a:gd name="T49" fmla="*/ 2147483646 h 826"/>
              <a:gd name="T50" fmla="*/ 2147483646 w 830"/>
              <a:gd name="T51" fmla="*/ 2147483646 h 826"/>
              <a:gd name="T52" fmla="*/ 2147483646 w 830"/>
              <a:gd name="T53" fmla="*/ 2147483646 h 826"/>
              <a:gd name="T54" fmla="*/ 2147483646 w 830"/>
              <a:gd name="T55" fmla="*/ 2147483646 h 826"/>
              <a:gd name="T56" fmla="*/ 2147483646 w 830"/>
              <a:gd name="T57" fmla="*/ 2147483646 h 826"/>
              <a:gd name="T58" fmla="*/ 2147483646 w 830"/>
              <a:gd name="T59" fmla="*/ 2147483646 h 826"/>
              <a:gd name="T60" fmla="*/ 2147483646 w 830"/>
              <a:gd name="T61" fmla="*/ 2147483646 h 826"/>
              <a:gd name="T62" fmla="*/ 2147483646 w 830"/>
              <a:gd name="T63" fmla="*/ 2147483646 h 826"/>
              <a:gd name="T64" fmla="*/ 2147483646 w 830"/>
              <a:gd name="T65" fmla="*/ 2147483646 h 826"/>
              <a:gd name="T66" fmla="*/ 2147483646 w 830"/>
              <a:gd name="T67" fmla="*/ 2147483646 h 826"/>
              <a:gd name="T68" fmla="*/ 2147483646 w 830"/>
              <a:gd name="T69" fmla="*/ 2147483646 h 826"/>
              <a:gd name="T70" fmla="*/ 2147483646 w 830"/>
              <a:gd name="T71" fmla="*/ 2147483646 h 826"/>
              <a:gd name="T72" fmla="*/ 2147483646 w 830"/>
              <a:gd name="T73" fmla="*/ 2147483646 h 826"/>
              <a:gd name="T74" fmla="*/ 2147483646 w 830"/>
              <a:gd name="T75" fmla="*/ 2147483646 h 826"/>
              <a:gd name="T76" fmla="*/ 2147483646 w 830"/>
              <a:gd name="T77" fmla="*/ 2147483646 h 826"/>
              <a:gd name="T78" fmla="*/ 2147483646 w 830"/>
              <a:gd name="T79" fmla="*/ 2147483646 h 826"/>
              <a:gd name="T80" fmla="*/ 2147483646 w 830"/>
              <a:gd name="T81" fmla="*/ 2147483646 h 826"/>
              <a:gd name="T82" fmla="*/ 2147483646 w 830"/>
              <a:gd name="T83" fmla="*/ 2147483646 h 826"/>
              <a:gd name="T84" fmla="*/ 2147483646 w 830"/>
              <a:gd name="T85" fmla="*/ 2147483646 h 826"/>
              <a:gd name="T86" fmla="*/ 2147483646 w 830"/>
              <a:gd name="T87" fmla="*/ 2147483646 h 826"/>
              <a:gd name="T88" fmla="*/ 2147483646 w 830"/>
              <a:gd name="T89" fmla="*/ 2147483646 h 8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30" h="826">
                <a:moveTo>
                  <a:pt x="585" y="447"/>
                </a:moveTo>
                <a:lnTo>
                  <a:pt x="436" y="126"/>
                </a:lnTo>
                <a:lnTo>
                  <a:pt x="643" y="30"/>
                </a:lnTo>
                <a:lnTo>
                  <a:pt x="681" y="115"/>
                </a:lnTo>
                <a:lnTo>
                  <a:pt x="543" y="179"/>
                </a:lnTo>
                <a:cubicBezTo>
                  <a:pt x="537" y="181"/>
                  <a:pt x="534" y="189"/>
                  <a:pt x="537" y="195"/>
                </a:cubicBezTo>
                <a:cubicBezTo>
                  <a:pt x="539" y="200"/>
                  <a:pt x="543" y="203"/>
                  <a:pt x="548" y="203"/>
                </a:cubicBezTo>
                <a:cubicBezTo>
                  <a:pt x="550" y="203"/>
                  <a:pt x="552" y="202"/>
                  <a:pt x="553" y="201"/>
                </a:cubicBezTo>
                <a:lnTo>
                  <a:pt x="692" y="137"/>
                </a:lnTo>
                <a:lnTo>
                  <a:pt x="792" y="352"/>
                </a:lnTo>
                <a:lnTo>
                  <a:pt x="585" y="447"/>
                </a:lnTo>
                <a:close/>
                <a:moveTo>
                  <a:pt x="336" y="511"/>
                </a:moveTo>
                <a:lnTo>
                  <a:pt x="227" y="275"/>
                </a:lnTo>
                <a:lnTo>
                  <a:pt x="433" y="180"/>
                </a:lnTo>
                <a:lnTo>
                  <a:pt x="472" y="264"/>
                </a:lnTo>
                <a:lnTo>
                  <a:pt x="329" y="330"/>
                </a:lnTo>
                <a:cubicBezTo>
                  <a:pt x="323" y="333"/>
                  <a:pt x="321" y="340"/>
                  <a:pt x="323" y="346"/>
                </a:cubicBezTo>
                <a:cubicBezTo>
                  <a:pt x="325" y="351"/>
                  <a:pt x="330" y="354"/>
                  <a:pt x="335" y="354"/>
                </a:cubicBezTo>
                <a:cubicBezTo>
                  <a:pt x="337" y="354"/>
                  <a:pt x="338" y="353"/>
                  <a:pt x="340" y="352"/>
                </a:cubicBezTo>
                <a:lnTo>
                  <a:pt x="483" y="286"/>
                </a:lnTo>
                <a:lnTo>
                  <a:pt x="543" y="415"/>
                </a:lnTo>
                <a:lnTo>
                  <a:pt x="336" y="511"/>
                </a:lnTo>
                <a:close/>
                <a:moveTo>
                  <a:pt x="443" y="543"/>
                </a:moveTo>
                <a:lnTo>
                  <a:pt x="443" y="543"/>
                </a:lnTo>
                <a:cubicBezTo>
                  <a:pt x="422" y="543"/>
                  <a:pt x="405" y="528"/>
                  <a:pt x="399" y="509"/>
                </a:cubicBezTo>
                <a:lnTo>
                  <a:pt x="480" y="472"/>
                </a:lnTo>
                <a:cubicBezTo>
                  <a:pt x="486" y="479"/>
                  <a:pt x="489" y="487"/>
                  <a:pt x="489" y="497"/>
                </a:cubicBezTo>
                <a:cubicBezTo>
                  <a:pt x="489" y="522"/>
                  <a:pt x="468" y="543"/>
                  <a:pt x="443" y="543"/>
                </a:cubicBezTo>
                <a:close/>
                <a:moveTo>
                  <a:pt x="61" y="519"/>
                </a:moveTo>
                <a:lnTo>
                  <a:pt x="43" y="480"/>
                </a:lnTo>
                <a:lnTo>
                  <a:pt x="226" y="332"/>
                </a:lnTo>
                <a:lnTo>
                  <a:pt x="258" y="404"/>
                </a:lnTo>
                <a:lnTo>
                  <a:pt x="292" y="475"/>
                </a:lnTo>
                <a:lnTo>
                  <a:pt x="61" y="519"/>
                </a:lnTo>
                <a:close/>
                <a:moveTo>
                  <a:pt x="789" y="158"/>
                </a:moveTo>
                <a:lnTo>
                  <a:pt x="789" y="158"/>
                </a:lnTo>
                <a:cubicBezTo>
                  <a:pt x="802" y="186"/>
                  <a:pt x="803" y="217"/>
                  <a:pt x="792" y="245"/>
                </a:cubicBezTo>
                <a:cubicBezTo>
                  <a:pt x="789" y="253"/>
                  <a:pt x="785" y="261"/>
                  <a:pt x="781" y="269"/>
                </a:cubicBezTo>
                <a:lnTo>
                  <a:pt x="699" y="93"/>
                </a:lnTo>
                <a:cubicBezTo>
                  <a:pt x="737" y="98"/>
                  <a:pt x="772" y="121"/>
                  <a:pt x="789" y="158"/>
                </a:cubicBezTo>
                <a:close/>
                <a:moveTo>
                  <a:pt x="792" y="294"/>
                </a:moveTo>
                <a:lnTo>
                  <a:pt x="792" y="294"/>
                </a:lnTo>
                <a:cubicBezTo>
                  <a:pt x="802" y="283"/>
                  <a:pt x="811" y="269"/>
                  <a:pt x="816" y="254"/>
                </a:cubicBezTo>
                <a:cubicBezTo>
                  <a:pt x="829" y="219"/>
                  <a:pt x="827" y="181"/>
                  <a:pt x="812" y="148"/>
                </a:cubicBezTo>
                <a:cubicBezTo>
                  <a:pt x="788" y="98"/>
                  <a:pt x="739" y="68"/>
                  <a:pt x="687" y="68"/>
                </a:cubicBezTo>
                <a:lnTo>
                  <a:pt x="660" y="9"/>
                </a:lnTo>
                <a:cubicBezTo>
                  <a:pt x="657" y="2"/>
                  <a:pt x="650" y="0"/>
                  <a:pt x="644" y="2"/>
                </a:cubicBezTo>
                <a:lnTo>
                  <a:pt x="414" y="109"/>
                </a:lnTo>
                <a:cubicBezTo>
                  <a:pt x="411" y="110"/>
                  <a:pt x="409" y="113"/>
                  <a:pt x="408" y="116"/>
                </a:cubicBezTo>
                <a:cubicBezTo>
                  <a:pt x="406" y="119"/>
                  <a:pt x="407" y="123"/>
                  <a:pt x="408" y="126"/>
                </a:cubicBezTo>
                <a:lnTo>
                  <a:pt x="423" y="158"/>
                </a:lnTo>
                <a:lnTo>
                  <a:pt x="205" y="259"/>
                </a:lnTo>
                <a:cubicBezTo>
                  <a:pt x="198" y="261"/>
                  <a:pt x="196" y="269"/>
                  <a:pt x="198" y="275"/>
                </a:cubicBezTo>
                <a:lnTo>
                  <a:pt x="214" y="309"/>
                </a:lnTo>
                <a:lnTo>
                  <a:pt x="32" y="456"/>
                </a:lnTo>
                <a:lnTo>
                  <a:pt x="25" y="442"/>
                </a:lnTo>
                <a:cubicBezTo>
                  <a:pt x="22" y="436"/>
                  <a:pt x="15" y="434"/>
                  <a:pt x="9" y="436"/>
                </a:cubicBezTo>
                <a:cubicBezTo>
                  <a:pt x="2" y="439"/>
                  <a:pt x="0" y="446"/>
                  <a:pt x="3" y="453"/>
                </a:cubicBezTo>
                <a:lnTo>
                  <a:pt x="56" y="567"/>
                </a:lnTo>
                <a:cubicBezTo>
                  <a:pt x="58" y="572"/>
                  <a:pt x="62" y="575"/>
                  <a:pt x="67" y="575"/>
                </a:cubicBezTo>
                <a:cubicBezTo>
                  <a:pt x="69" y="575"/>
                  <a:pt x="70" y="575"/>
                  <a:pt x="72" y="573"/>
                </a:cubicBezTo>
                <a:cubicBezTo>
                  <a:pt x="79" y="570"/>
                  <a:pt x="81" y="563"/>
                  <a:pt x="79" y="557"/>
                </a:cubicBezTo>
                <a:lnTo>
                  <a:pt x="72" y="543"/>
                </a:lnTo>
                <a:lnTo>
                  <a:pt x="302" y="499"/>
                </a:lnTo>
                <a:lnTo>
                  <a:pt x="318" y="533"/>
                </a:lnTo>
                <a:cubicBezTo>
                  <a:pt x="319" y="536"/>
                  <a:pt x="322" y="538"/>
                  <a:pt x="325" y="539"/>
                </a:cubicBezTo>
                <a:cubicBezTo>
                  <a:pt x="327" y="540"/>
                  <a:pt x="328" y="540"/>
                  <a:pt x="329" y="540"/>
                </a:cubicBezTo>
                <a:cubicBezTo>
                  <a:pt x="331" y="540"/>
                  <a:pt x="333" y="540"/>
                  <a:pt x="335" y="539"/>
                </a:cubicBezTo>
                <a:lnTo>
                  <a:pt x="376" y="520"/>
                </a:lnTo>
                <a:cubicBezTo>
                  <a:pt x="385" y="543"/>
                  <a:pt x="405" y="562"/>
                  <a:pt x="430" y="566"/>
                </a:cubicBezTo>
                <a:lnTo>
                  <a:pt x="430" y="616"/>
                </a:lnTo>
                <a:lnTo>
                  <a:pt x="234" y="803"/>
                </a:lnTo>
                <a:cubicBezTo>
                  <a:pt x="230" y="808"/>
                  <a:pt x="230" y="815"/>
                  <a:pt x="234" y="820"/>
                </a:cubicBezTo>
                <a:cubicBezTo>
                  <a:pt x="237" y="823"/>
                  <a:pt x="240" y="825"/>
                  <a:pt x="243" y="825"/>
                </a:cubicBezTo>
                <a:cubicBezTo>
                  <a:pt x="246" y="825"/>
                  <a:pt x="250" y="823"/>
                  <a:pt x="252" y="821"/>
                </a:cubicBezTo>
                <a:lnTo>
                  <a:pt x="430" y="651"/>
                </a:lnTo>
                <a:lnTo>
                  <a:pt x="430" y="812"/>
                </a:lnTo>
                <a:cubicBezTo>
                  <a:pt x="430" y="819"/>
                  <a:pt x="436" y="825"/>
                  <a:pt x="443" y="825"/>
                </a:cubicBezTo>
                <a:cubicBezTo>
                  <a:pt x="449" y="825"/>
                  <a:pt x="455" y="819"/>
                  <a:pt x="455" y="812"/>
                </a:cubicBezTo>
                <a:lnTo>
                  <a:pt x="455" y="651"/>
                </a:lnTo>
                <a:lnTo>
                  <a:pt x="634" y="821"/>
                </a:lnTo>
                <a:cubicBezTo>
                  <a:pt x="636" y="823"/>
                  <a:pt x="639" y="825"/>
                  <a:pt x="642" y="825"/>
                </a:cubicBezTo>
                <a:cubicBezTo>
                  <a:pt x="645" y="825"/>
                  <a:pt x="649" y="823"/>
                  <a:pt x="651" y="820"/>
                </a:cubicBezTo>
                <a:cubicBezTo>
                  <a:pt x="656" y="815"/>
                  <a:pt x="656" y="808"/>
                  <a:pt x="651" y="803"/>
                </a:cubicBezTo>
                <a:lnTo>
                  <a:pt x="455" y="616"/>
                </a:lnTo>
                <a:lnTo>
                  <a:pt x="455" y="566"/>
                </a:lnTo>
                <a:cubicBezTo>
                  <a:pt x="488" y="560"/>
                  <a:pt x="513" y="532"/>
                  <a:pt x="513" y="497"/>
                </a:cubicBezTo>
                <a:cubicBezTo>
                  <a:pt x="513" y="483"/>
                  <a:pt x="509" y="472"/>
                  <a:pt x="503" y="461"/>
                </a:cubicBezTo>
                <a:lnTo>
                  <a:pt x="553" y="437"/>
                </a:lnTo>
                <a:lnTo>
                  <a:pt x="567" y="469"/>
                </a:lnTo>
                <a:cubicBezTo>
                  <a:pt x="569" y="472"/>
                  <a:pt x="571" y="475"/>
                  <a:pt x="574" y="476"/>
                </a:cubicBezTo>
                <a:cubicBezTo>
                  <a:pt x="576" y="476"/>
                  <a:pt x="577" y="477"/>
                  <a:pt x="579" y="477"/>
                </a:cubicBezTo>
                <a:cubicBezTo>
                  <a:pt x="581" y="477"/>
                  <a:pt x="583" y="476"/>
                  <a:pt x="584" y="476"/>
                </a:cubicBezTo>
                <a:lnTo>
                  <a:pt x="814" y="370"/>
                </a:lnTo>
                <a:cubicBezTo>
                  <a:pt x="820" y="366"/>
                  <a:pt x="822" y="359"/>
                  <a:pt x="819" y="352"/>
                </a:cubicBezTo>
                <a:lnTo>
                  <a:pt x="792" y="294"/>
                </a:lnTo>
                <a:close/>
              </a:path>
            </a:pathLst>
          </a:custGeom>
          <a:solidFill>
            <a:srgbClr val="FFFFF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37" name="Freeform 950">
            <a:extLst>
              <a:ext uri="{FF2B5EF4-FFF2-40B4-BE49-F238E27FC236}">
                <a16:creationId xmlns:a16="http://schemas.microsoft.com/office/drawing/2014/main" id="{F11D068C-0448-407B-ABE4-A8A94166D8C8}"/>
              </a:ext>
            </a:extLst>
          </p:cNvPr>
          <p:cNvSpPr>
            <a:spLocks noChangeArrowheads="1"/>
          </p:cNvSpPr>
          <p:nvPr/>
        </p:nvSpPr>
        <p:spPr bwMode="auto">
          <a:xfrm>
            <a:off x="8404045" y="6055559"/>
            <a:ext cx="359800" cy="552434"/>
          </a:xfrm>
          <a:custGeom>
            <a:avLst/>
            <a:gdLst>
              <a:gd name="T0" fmla="*/ 1732784 w 259991"/>
              <a:gd name="T1" fmla="*/ 2358694 h 296502"/>
              <a:gd name="T2" fmla="*/ 1732784 w 259991"/>
              <a:gd name="T3" fmla="*/ 2458604 h 296502"/>
              <a:gd name="T4" fmla="*/ 709950 w 259991"/>
              <a:gd name="T5" fmla="*/ 2408653 h 296502"/>
              <a:gd name="T6" fmla="*/ 1418761 w 259991"/>
              <a:gd name="T7" fmla="*/ 1959800 h 296502"/>
              <a:gd name="T8" fmla="*/ 2125940 w 259991"/>
              <a:gd name="T9" fmla="*/ 2009741 h 296502"/>
              <a:gd name="T10" fmla="*/ 1418761 w 259991"/>
              <a:gd name="T11" fmla="*/ 2059693 h 296502"/>
              <a:gd name="T12" fmla="*/ 1418761 w 259991"/>
              <a:gd name="T13" fmla="*/ 1959800 h 296502"/>
              <a:gd name="T14" fmla="*/ 1140070 w 259991"/>
              <a:gd name="T15" fmla="*/ 1959800 h 296502"/>
              <a:gd name="T16" fmla="*/ 1140070 w 259991"/>
              <a:gd name="T17" fmla="*/ 2059693 h 296502"/>
              <a:gd name="T18" fmla="*/ 709950 w 259991"/>
              <a:gd name="T19" fmla="*/ 2009741 h 296502"/>
              <a:gd name="T20" fmla="*/ 1796038 w 259991"/>
              <a:gd name="T21" fmla="*/ 1578244 h 296502"/>
              <a:gd name="T22" fmla="*/ 2125923 w 259991"/>
              <a:gd name="T23" fmla="*/ 1626269 h 296502"/>
              <a:gd name="T24" fmla="*/ 1796038 w 259991"/>
              <a:gd name="T25" fmla="*/ 1678308 h 296502"/>
              <a:gd name="T26" fmla="*/ 1796038 w 259991"/>
              <a:gd name="T27" fmla="*/ 1578244 h 296502"/>
              <a:gd name="T28" fmla="*/ 1524820 w 259991"/>
              <a:gd name="T29" fmla="*/ 1578244 h 296502"/>
              <a:gd name="T30" fmla="*/ 1524820 w 259991"/>
              <a:gd name="T31" fmla="*/ 1678308 h 296502"/>
              <a:gd name="T32" fmla="*/ 709950 w 259991"/>
              <a:gd name="T33" fmla="*/ 1626269 h 296502"/>
              <a:gd name="T34" fmla="*/ 1418761 w 259991"/>
              <a:gd name="T35" fmla="*/ 1179348 h 296502"/>
              <a:gd name="T36" fmla="*/ 2125940 w 259991"/>
              <a:gd name="T37" fmla="*/ 1225602 h 296502"/>
              <a:gd name="T38" fmla="*/ 1418761 w 259991"/>
              <a:gd name="T39" fmla="*/ 1279560 h 296502"/>
              <a:gd name="T40" fmla="*/ 1418761 w 259991"/>
              <a:gd name="T41" fmla="*/ 1179348 h 296502"/>
              <a:gd name="T42" fmla="*/ 1140070 w 259991"/>
              <a:gd name="T43" fmla="*/ 1179348 h 296502"/>
              <a:gd name="T44" fmla="*/ 1140070 w 259991"/>
              <a:gd name="T45" fmla="*/ 1279560 h 296502"/>
              <a:gd name="T46" fmla="*/ 709950 w 259991"/>
              <a:gd name="T47" fmla="*/ 1225602 h 296502"/>
              <a:gd name="T48" fmla="*/ 1796038 w 259991"/>
              <a:gd name="T49" fmla="*/ 780449 h 296502"/>
              <a:gd name="T50" fmla="*/ 2125923 w 259991"/>
              <a:gd name="T51" fmla="*/ 830553 h 296502"/>
              <a:gd name="T52" fmla="*/ 1796038 w 259991"/>
              <a:gd name="T53" fmla="*/ 880641 h 296502"/>
              <a:gd name="T54" fmla="*/ 1796038 w 259991"/>
              <a:gd name="T55" fmla="*/ 780449 h 296502"/>
              <a:gd name="T56" fmla="*/ 1524820 w 259991"/>
              <a:gd name="T57" fmla="*/ 780449 h 296502"/>
              <a:gd name="T58" fmla="*/ 1524820 w 259991"/>
              <a:gd name="T59" fmla="*/ 880641 h 296502"/>
              <a:gd name="T60" fmla="*/ 709950 w 259991"/>
              <a:gd name="T61" fmla="*/ 830553 h 296502"/>
              <a:gd name="T62" fmla="*/ 445371 w 259991"/>
              <a:gd name="T63" fmla="*/ 329535 h 296502"/>
              <a:gd name="T64" fmla="*/ 496391 w 259991"/>
              <a:gd name="T65" fmla="*/ 2746230 h 296502"/>
              <a:gd name="T66" fmla="*/ 2356806 w 259991"/>
              <a:gd name="T67" fmla="*/ 380492 h 296502"/>
              <a:gd name="T68" fmla="*/ 2454918 w 259991"/>
              <a:gd name="T69" fmla="*/ 380492 h 296502"/>
              <a:gd name="T70" fmla="*/ 2403911 w 259991"/>
              <a:gd name="T71" fmla="*/ 2840389 h 296502"/>
              <a:gd name="T72" fmla="*/ 398273 w 259991"/>
              <a:gd name="T73" fmla="*/ 2793319 h 296502"/>
              <a:gd name="T74" fmla="*/ 445371 w 259991"/>
              <a:gd name="T75" fmla="*/ 329535 h 296502"/>
              <a:gd name="T76" fmla="*/ 753094 w 259991"/>
              <a:gd name="T77" fmla="*/ 247983 h 296502"/>
              <a:gd name="T78" fmla="*/ 1941569 w 259991"/>
              <a:gd name="T79" fmla="*/ 393602 h 296502"/>
              <a:gd name="T80" fmla="*/ 2090629 w 259991"/>
              <a:gd name="T81" fmla="*/ 98402 h 296502"/>
              <a:gd name="T82" fmla="*/ 247093 w 259991"/>
              <a:gd name="T83" fmla="*/ 98402 h 296502"/>
              <a:gd name="T84" fmla="*/ 101979 w 259991"/>
              <a:gd name="T85" fmla="*/ 2995239 h 296502"/>
              <a:gd name="T86" fmla="*/ 2592684 w 259991"/>
              <a:gd name="T87" fmla="*/ 3140865 h 296502"/>
              <a:gd name="T88" fmla="*/ 2741745 w 259991"/>
              <a:gd name="T89" fmla="*/ 247983 h 296502"/>
              <a:gd name="T90" fmla="*/ 2184761 w 259991"/>
              <a:gd name="T91" fmla="*/ 98402 h 296502"/>
              <a:gd name="T92" fmla="*/ 1941569 w 259991"/>
              <a:gd name="T93" fmla="*/ 492005 h 296502"/>
              <a:gd name="T94" fmla="*/ 655029 w 259991"/>
              <a:gd name="T95" fmla="*/ 247983 h 296502"/>
              <a:gd name="T96" fmla="*/ 247093 w 259991"/>
              <a:gd name="T97" fmla="*/ 98402 h 296502"/>
              <a:gd name="T98" fmla="*/ 2592684 w 259991"/>
              <a:gd name="T99" fmla="*/ 0 h 296502"/>
              <a:gd name="T100" fmla="*/ 2835873 w 259991"/>
              <a:gd name="T101" fmla="*/ 2995239 h 296502"/>
              <a:gd name="T102" fmla="*/ 247093 w 259991"/>
              <a:gd name="T103" fmla="*/ 3239269 h 296502"/>
              <a:gd name="T104" fmla="*/ 0 w 259991"/>
              <a:gd name="T105" fmla="*/ 247983 h 296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991" h="296502">
                <a:moveTo>
                  <a:pt x="69741" y="215900"/>
                </a:moveTo>
                <a:lnTo>
                  <a:pt x="158860" y="215900"/>
                </a:lnTo>
                <a:cubicBezTo>
                  <a:pt x="161366" y="215900"/>
                  <a:pt x="163155" y="217805"/>
                  <a:pt x="163155" y="220472"/>
                </a:cubicBezTo>
                <a:cubicBezTo>
                  <a:pt x="163155" y="223139"/>
                  <a:pt x="161366" y="225044"/>
                  <a:pt x="158860" y="225044"/>
                </a:cubicBezTo>
                <a:lnTo>
                  <a:pt x="69741" y="225044"/>
                </a:lnTo>
                <a:cubicBezTo>
                  <a:pt x="67236" y="225044"/>
                  <a:pt x="65088" y="223139"/>
                  <a:pt x="65088" y="220472"/>
                </a:cubicBezTo>
                <a:cubicBezTo>
                  <a:pt x="65088" y="217805"/>
                  <a:pt x="67236" y="215900"/>
                  <a:pt x="69741" y="215900"/>
                </a:cubicBezTo>
                <a:close/>
                <a:moveTo>
                  <a:pt x="130070" y="179387"/>
                </a:moveTo>
                <a:lnTo>
                  <a:pt x="190248" y="179387"/>
                </a:lnTo>
                <a:cubicBezTo>
                  <a:pt x="192756" y="179387"/>
                  <a:pt x="194905" y="181292"/>
                  <a:pt x="194905" y="183959"/>
                </a:cubicBezTo>
                <a:cubicBezTo>
                  <a:pt x="194905" y="186626"/>
                  <a:pt x="192756" y="188531"/>
                  <a:pt x="190248" y="188531"/>
                </a:cubicBezTo>
                <a:lnTo>
                  <a:pt x="130070" y="188531"/>
                </a:lnTo>
                <a:cubicBezTo>
                  <a:pt x="127562" y="188531"/>
                  <a:pt x="125413" y="186626"/>
                  <a:pt x="125413" y="183959"/>
                </a:cubicBezTo>
                <a:cubicBezTo>
                  <a:pt x="125413" y="181292"/>
                  <a:pt x="127562" y="179387"/>
                  <a:pt x="130070" y="179387"/>
                </a:cubicBezTo>
                <a:close/>
                <a:moveTo>
                  <a:pt x="69748" y="179387"/>
                </a:moveTo>
                <a:lnTo>
                  <a:pt x="104520" y="179387"/>
                </a:lnTo>
                <a:cubicBezTo>
                  <a:pt x="107387" y="179387"/>
                  <a:pt x="109180" y="181292"/>
                  <a:pt x="109180" y="183959"/>
                </a:cubicBezTo>
                <a:cubicBezTo>
                  <a:pt x="109180" y="186626"/>
                  <a:pt x="107387" y="188531"/>
                  <a:pt x="104520" y="188531"/>
                </a:cubicBezTo>
                <a:lnTo>
                  <a:pt x="69748" y="188531"/>
                </a:lnTo>
                <a:cubicBezTo>
                  <a:pt x="67239" y="188531"/>
                  <a:pt x="65088" y="186626"/>
                  <a:pt x="65088" y="183959"/>
                </a:cubicBezTo>
                <a:cubicBezTo>
                  <a:pt x="65088" y="181292"/>
                  <a:pt x="67239" y="179387"/>
                  <a:pt x="69748" y="179387"/>
                </a:cubicBezTo>
                <a:close/>
                <a:moveTo>
                  <a:pt x="164659" y="144462"/>
                </a:moveTo>
                <a:lnTo>
                  <a:pt x="190223" y="144462"/>
                </a:lnTo>
                <a:cubicBezTo>
                  <a:pt x="192743" y="144462"/>
                  <a:pt x="194903" y="146660"/>
                  <a:pt x="194903" y="148858"/>
                </a:cubicBezTo>
                <a:cubicBezTo>
                  <a:pt x="194903" y="151423"/>
                  <a:pt x="192743" y="153621"/>
                  <a:pt x="190223" y="153621"/>
                </a:cubicBezTo>
                <a:lnTo>
                  <a:pt x="164659" y="153621"/>
                </a:lnTo>
                <a:cubicBezTo>
                  <a:pt x="162499" y="153621"/>
                  <a:pt x="160338" y="151423"/>
                  <a:pt x="160338" y="148858"/>
                </a:cubicBezTo>
                <a:cubicBezTo>
                  <a:pt x="160338" y="146660"/>
                  <a:pt x="162499" y="144462"/>
                  <a:pt x="164659" y="144462"/>
                </a:cubicBezTo>
                <a:close/>
                <a:moveTo>
                  <a:pt x="69757" y="144462"/>
                </a:moveTo>
                <a:lnTo>
                  <a:pt x="139794" y="144462"/>
                </a:lnTo>
                <a:cubicBezTo>
                  <a:pt x="142308" y="144462"/>
                  <a:pt x="144104" y="146660"/>
                  <a:pt x="144104" y="148858"/>
                </a:cubicBezTo>
                <a:cubicBezTo>
                  <a:pt x="144104" y="151423"/>
                  <a:pt x="142308" y="153621"/>
                  <a:pt x="139794" y="153621"/>
                </a:cubicBezTo>
                <a:lnTo>
                  <a:pt x="69757" y="153621"/>
                </a:lnTo>
                <a:cubicBezTo>
                  <a:pt x="67243" y="153621"/>
                  <a:pt x="65088" y="151423"/>
                  <a:pt x="65088" y="148858"/>
                </a:cubicBezTo>
                <a:cubicBezTo>
                  <a:pt x="65088" y="146660"/>
                  <a:pt x="67243" y="144462"/>
                  <a:pt x="69757" y="144462"/>
                </a:cubicBezTo>
                <a:close/>
                <a:moveTo>
                  <a:pt x="130070" y="107950"/>
                </a:moveTo>
                <a:lnTo>
                  <a:pt x="190248" y="107950"/>
                </a:lnTo>
                <a:cubicBezTo>
                  <a:pt x="192756" y="107950"/>
                  <a:pt x="194905" y="110067"/>
                  <a:pt x="194905" y="112183"/>
                </a:cubicBezTo>
                <a:cubicBezTo>
                  <a:pt x="194905" y="115006"/>
                  <a:pt x="192756" y="117122"/>
                  <a:pt x="190248" y="117122"/>
                </a:cubicBezTo>
                <a:lnTo>
                  <a:pt x="130070" y="117122"/>
                </a:lnTo>
                <a:cubicBezTo>
                  <a:pt x="127562" y="117122"/>
                  <a:pt x="125413" y="115006"/>
                  <a:pt x="125413" y="112183"/>
                </a:cubicBezTo>
                <a:cubicBezTo>
                  <a:pt x="125413" y="110067"/>
                  <a:pt x="127562" y="107950"/>
                  <a:pt x="130070" y="107950"/>
                </a:cubicBezTo>
                <a:close/>
                <a:moveTo>
                  <a:pt x="69748" y="107950"/>
                </a:moveTo>
                <a:lnTo>
                  <a:pt x="104520" y="107950"/>
                </a:lnTo>
                <a:cubicBezTo>
                  <a:pt x="107387" y="107950"/>
                  <a:pt x="109180" y="110067"/>
                  <a:pt x="109180" y="112183"/>
                </a:cubicBezTo>
                <a:cubicBezTo>
                  <a:pt x="109180" y="115006"/>
                  <a:pt x="107387" y="117122"/>
                  <a:pt x="104520" y="117122"/>
                </a:cubicBezTo>
                <a:lnTo>
                  <a:pt x="69748" y="117122"/>
                </a:lnTo>
                <a:cubicBezTo>
                  <a:pt x="67239" y="117122"/>
                  <a:pt x="65088" y="115006"/>
                  <a:pt x="65088" y="112183"/>
                </a:cubicBezTo>
                <a:cubicBezTo>
                  <a:pt x="65088" y="110067"/>
                  <a:pt x="67239" y="107950"/>
                  <a:pt x="69748" y="107950"/>
                </a:cubicBezTo>
                <a:close/>
                <a:moveTo>
                  <a:pt x="164659" y="71437"/>
                </a:moveTo>
                <a:lnTo>
                  <a:pt x="190223" y="71437"/>
                </a:lnTo>
                <a:cubicBezTo>
                  <a:pt x="192743" y="71437"/>
                  <a:pt x="194903" y="73554"/>
                  <a:pt x="194903" y="76023"/>
                </a:cubicBezTo>
                <a:cubicBezTo>
                  <a:pt x="194903" y="78493"/>
                  <a:pt x="192743" y="80609"/>
                  <a:pt x="190223" y="80609"/>
                </a:cubicBezTo>
                <a:lnTo>
                  <a:pt x="164659" y="80609"/>
                </a:lnTo>
                <a:cubicBezTo>
                  <a:pt x="162499" y="80609"/>
                  <a:pt x="160338" y="78493"/>
                  <a:pt x="160338" y="76023"/>
                </a:cubicBezTo>
                <a:cubicBezTo>
                  <a:pt x="160338" y="73554"/>
                  <a:pt x="162499" y="71437"/>
                  <a:pt x="164659" y="71437"/>
                </a:cubicBezTo>
                <a:close/>
                <a:moveTo>
                  <a:pt x="69757" y="71437"/>
                </a:moveTo>
                <a:lnTo>
                  <a:pt x="139794" y="71437"/>
                </a:lnTo>
                <a:cubicBezTo>
                  <a:pt x="142308" y="71437"/>
                  <a:pt x="144104" y="73554"/>
                  <a:pt x="144104" y="76023"/>
                </a:cubicBezTo>
                <a:cubicBezTo>
                  <a:pt x="144104" y="78493"/>
                  <a:pt x="142308" y="80609"/>
                  <a:pt x="139794" y="80609"/>
                </a:cubicBezTo>
                <a:lnTo>
                  <a:pt x="69757" y="80609"/>
                </a:lnTo>
                <a:cubicBezTo>
                  <a:pt x="67243" y="80609"/>
                  <a:pt x="65088" y="78493"/>
                  <a:pt x="65088" y="76023"/>
                </a:cubicBezTo>
                <a:cubicBezTo>
                  <a:pt x="65088" y="73554"/>
                  <a:pt x="67243" y="71437"/>
                  <a:pt x="69757" y="71437"/>
                </a:cubicBezTo>
                <a:close/>
                <a:moveTo>
                  <a:pt x="40831" y="30162"/>
                </a:moveTo>
                <a:cubicBezTo>
                  <a:pt x="43709" y="30162"/>
                  <a:pt x="45509" y="32317"/>
                  <a:pt x="45509" y="34830"/>
                </a:cubicBezTo>
                <a:lnTo>
                  <a:pt x="45509" y="251372"/>
                </a:lnTo>
                <a:lnTo>
                  <a:pt x="216070" y="251372"/>
                </a:lnTo>
                <a:lnTo>
                  <a:pt x="216070" y="34830"/>
                </a:lnTo>
                <a:cubicBezTo>
                  <a:pt x="216070" y="32317"/>
                  <a:pt x="218229" y="30162"/>
                  <a:pt x="220388" y="30162"/>
                </a:cubicBezTo>
                <a:cubicBezTo>
                  <a:pt x="222906" y="30162"/>
                  <a:pt x="225065" y="32317"/>
                  <a:pt x="225065" y="34830"/>
                </a:cubicBezTo>
                <a:lnTo>
                  <a:pt x="225065" y="255682"/>
                </a:lnTo>
                <a:cubicBezTo>
                  <a:pt x="225065" y="258195"/>
                  <a:pt x="222906" y="259991"/>
                  <a:pt x="220388" y="259991"/>
                </a:cubicBezTo>
                <a:lnTo>
                  <a:pt x="40831" y="259991"/>
                </a:lnTo>
                <a:cubicBezTo>
                  <a:pt x="38312" y="259991"/>
                  <a:pt x="36513" y="258195"/>
                  <a:pt x="36513" y="255682"/>
                </a:cubicBezTo>
                <a:lnTo>
                  <a:pt x="36513" y="34830"/>
                </a:lnTo>
                <a:cubicBezTo>
                  <a:pt x="36513" y="32317"/>
                  <a:pt x="38312" y="30162"/>
                  <a:pt x="40831" y="30162"/>
                </a:cubicBezTo>
                <a:close/>
                <a:moveTo>
                  <a:pt x="69043" y="9007"/>
                </a:moveTo>
                <a:lnTo>
                  <a:pt x="69043" y="22697"/>
                </a:lnTo>
                <a:cubicBezTo>
                  <a:pt x="69043" y="29902"/>
                  <a:pt x="74797" y="36027"/>
                  <a:pt x="82349" y="36027"/>
                </a:cubicBezTo>
                <a:lnTo>
                  <a:pt x="178002" y="36027"/>
                </a:lnTo>
                <a:cubicBezTo>
                  <a:pt x="185194" y="36027"/>
                  <a:pt x="191667" y="29902"/>
                  <a:pt x="191667" y="22697"/>
                </a:cubicBezTo>
                <a:lnTo>
                  <a:pt x="191667" y="9007"/>
                </a:lnTo>
                <a:lnTo>
                  <a:pt x="69043" y="9007"/>
                </a:lnTo>
                <a:close/>
                <a:moveTo>
                  <a:pt x="22655" y="9007"/>
                </a:moveTo>
                <a:cubicBezTo>
                  <a:pt x="15103" y="9007"/>
                  <a:pt x="9349" y="15131"/>
                  <a:pt x="9349" y="22697"/>
                </a:cubicBezTo>
                <a:lnTo>
                  <a:pt x="9349" y="274165"/>
                </a:lnTo>
                <a:cubicBezTo>
                  <a:pt x="9349" y="281371"/>
                  <a:pt x="15103" y="287495"/>
                  <a:pt x="22655" y="287495"/>
                </a:cubicBezTo>
                <a:lnTo>
                  <a:pt x="237695" y="287495"/>
                </a:lnTo>
                <a:cubicBezTo>
                  <a:pt x="245247" y="287495"/>
                  <a:pt x="251360" y="281371"/>
                  <a:pt x="251360" y="274165"/>
                </a:cubicBezTo>
                <a:lnTo>
                  <a:pt x="251360" y="22697"/>
                </a:lnTo>
                <a:cubicBezTo>
                  <a:pt x="251360" y="15131"/>
                  <a:pt x="245247" y="9007"/>
                  <a:pt x="237695" y="9007"/>
                </a:cubicBezTo>
                <a:lnTo>
                  <a:pt x="200297" y="9007"/>
                </a:lnTo>
                <a:lnTo>
                  <a:pt x="200297" y="22697"/>
                </a:lnTo>
                <a:cubicBezTo>
                  <a:pt x="200297" y="34586"/>
                  <a:pt x="190228" y="45034"/>
                  <a:pt x="178002" y="45034"/>
                </a:cubicBezTo>
                <a:lnTo>
                  <a:pt x="82349" y="45034"/>
                </a:lnTo>
                <a:cubicBezTo>
                  <a:pt x="70122" y="45034"/>
                  <a:pt x="60053" y="34586"/>
                  <a:pt x="60053" y="22697"/>
                </a:cubicBezTo>
                <a:lnTo>
                  <a:pt x="60053" y="9007"/>
                </a:lnTo>
                <a:lnTo>
                  <a:pt x="22655" y="9007"/>
                </a:lnTo>
                <a:close/>
                <a:moveTo>
                  <a:pt x="22655" y="0"/>
                </a:moveTo>
                <a:lnTo>
                  <a:pt x="237695" y="0"/>
                </a:lnTo>
                <a:cubicBezTo>
                  <a:pt x="250281" y="0"/>
                  <a:pt x="259991" y="10087"/>
                  <a:pt x="259991" y="22697"/>
                </a:cubicBezTo>
                <a:lnTo>
                  <a:pt x="259991" y="274165"/>
                </a:lnTo>
                <a:cubicBezTo>
                  <a:pt x="259991" y="286414"/>
                  <a:pt x="250281" y="296502"/>
                  <a:pt x="237695" y="296502"/>
                </a:cubicBezTo>
                <a:lnTo>
                  <a:pt x="22655" y="296502"/>
                </a:lnTo>
                <a:cubicBezTo>
                  <a:pt x="10428" y="296502"/>
                  <a:pt x="0" y="286414"/>
                  <a:pt x="0" y="274165"/>
                </a:cubicBezTo>
                <a:lnTo>
                  <a:pt x="0" y="22697"/>
                </a:lnTo>
                <a:cubicBezTo>
                  <a:pt x="0" y="10087"/>
                  <a:pt x="10428" y="0"/>
                  <a:pt x="22655" y="0"/>
                </a:cubicBezTo>
                <a:close/>
              </a:path>
            </a:pathLst>
          </a:custGeom>
          <a:solidFill>
            <a:srgbClr val="FFFFFF"/>
          </a:solidFill>
          <a:ln>
            <a:noFill/>
          </a:ln>
          <a:effectLst/>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0" name="Freeform 199">
            <a:extLst>
              <a:ext uri="{FF2B5EF4-FFF2-40B4-BE49-F238E27FC236}">
                <a16:creationId xmlns:a16="http://schemas.microsoft.com/office/drawing/2014/main" id="{BA1DA1B1-56E7-4FF5-9E69-3D5B42EEC6C5}"/>
              </a:ext>
            </a:extLst>
          </p:cNvPr>
          <p:cNvSpPr>
            <a:spLocks noChangeArrowheads="1"/>
          </p:cNvSpPr>
          <p:nvPr/>
        </p:nvSpPr>
        <p:spPr bwMode="auto">
          <a:xfrm>
            <a:off x="9910086" y="5023246"/>
            <a:ext cx="406874" cy="441224"/>
          </a:xfrm>
          <a:custGeom>
            <a:avLst/>
            <a:gdLst>
              <a:gd name="T0" fmla="*/ 2147483646 w 844"/>
              <a:gd name="T1" fmla="*/ 2147483646 h 836"/>
              <a:gd name="T2" fmla="*/ 2147483646 w 844"/>
              <a:gd name="T3" fmla="*/ 2147483646 h 836"/>
              <a:gd name="T4" fmla="*/ 2147483646 w 844"/>
              <a:gd name="T5" fmla="*/ 2147483646 h 836"/>
              <a:gd name="T6" fmla="*/ 2147483646 w 844"/>
              <a:gd name="T7" fmla="*/ 2147483646 h 836"/>
              <a:gd name="T8" fmla="*/ 2147483646 w 844"/>
              <a:gd name="T9" fmla="*/ 2147483646 h 836"/>
              <a:gd name="T10" fmla="*/ 2147483646 w 844"/>
              <a:gd name="T11" fmla="*/ 2147483646 h 836"/>
              <a:gd name="T12" fmla="*/ 2147483646 w 844"/>
              <a:gd name="T13" fmla="*/ 2147483646 h 836"/>
              <a:gd name="T14" fmla="*/ 2147483646 w 844"/>
              <a:gd name="T15" fmla="*/ 2147483646 h 836"/>
              <a:gd name="T16" fmla="*/ 2147483646 w 844"/>
              <a:gd name="T17" fmla="*/ 2147483646 h 836"/>
              <a:gd name="T18" fmla="*/ 2147483646 w 844"/>
              <a:gd name="T19" fmla="*/ 2147483646 h 836"/>
              <a:gd name="T20" fmla="*/ 2147483646 w 844"/>
              <a:gd name="T21" fmla="*/ 2147483646 h 836"/>
              <a:gd name="T22" fmla="*/ 2147483646 w 844"/>
              <a:gd name="T23" fmla="*/ 2147483646 h 836"/>
              <a:gd name="T24" fmla="*/ 2147483646 w 844"/>
              <a:gd name="T25" fmla="*/ 2147483646 h 836"/>
              <a:gd name="T26" fmla="*/ 2147483646 w 844"/>
              <a:gd name="T27" fmla="*/ 2147483646 h 836"/>
              <a:gd name="T28" fmla="*/ 2147483646 w 844"/>
              <a:gd name="T29" fmla="*/ 2147483646 h 836"/>
              <a:gd name="T30" fmla="*/ 2147483646 w 844"/>
              <a:gd name="T31" fmla="*/ 2147483646 h 836"/>
              <a:gd name="T32" fmla="*/ 2147483646 w 844"/>
              <a:gd name="T33" fmla="*/ 2147483646 h 836"/>
              <a:gd name="T34" fmla="*/ 2147483646 w 844"/>
              <a:gd name="T35" fmla="*/ 2147483646 h 836"/>
              <a:gd name="T36" fmla="*/ 2147483646 w 844"/>
              <a:gd name="T37" fmla="*/ 2147483646 h 836"/>
              <a:gd name="T38" fmla="*/ 2147483646 w 844"/>
              <a:gd name="T39" fmla="*/ 2147483646 h 836"/>
              <a:gd name="T40" fmla="*/ 2147483646 w 844"/>
              <a:gd name="T41" fmla="*/ 2147483646 h 836"/>
              <a:gd name="T42" fmla="*/ 2147483646 w 844"/>
              <a:gd name="T43" fmla="*/ 2147483646 h 836"/>
              <a:gd name="T44" fmla="*/ 2147483646 w 844"/>
              <a:gd name="T45" fmla="*/ 2147483646 h 836"/>
              <a:gd name="T46" fmla="*/ 2147483646 w 844"/>
              <a:gd name="T47" fmla="*/ 2147483646 h 836"/>
              <a:gd name="T48" fmla="*/ 2147483646 w 844"/>
              <a:gd name="T49" fmla="*/ 2147483646 h 836"/>
              <a:gd name="T50" fmla="*/ 2147483646 w 844"/>
              <a:gd name="T51" fmla="*/ 2147483646 h 836"/>
              <a:gd name="T52" fmla="*/ 2147483646 w 844"/>
              <a:gd name="T53" fmla="*/ 2147483646 h 836"/>
              <a:gd name="T54" fmla="*/ 2147483646 w 844"/>
              <a:gd name="T55" fmla="*/ 2147483646 h 836"/>
              <a:gd name="T56" fmla="*/ 2147483646 w 844"/>
              <a:gd name="T57" fmla="*/ 2147483646 h 836"/>
              <a:gd name="T58" fmla="*/ 2147483646 w 844"/>
              <a:gd name="T59" fmla="*/ 2147483646 h 836"/>
              <a:gd name="T60" fmla="*/ 2147483646 w 844"/>
              <a:gd name="T61" fmla="*/ 2147483646 h 836"/>
              <a:gd name="T62" fmla="*/ 2147483646 w 844"/>
              <a:gd name="T63" fmla="*/ 2147483646 h 836"/>
              <a:gd name="T64" fmla="*/ 2147483646 w 844"/>
              <a:gd name="T65" fmla="*/ 2147483646 h 836"/>
              <a:gd name="T66" fmla="*/ 2147483646 w 844"/>
              <a:gd name="T67" fmla="*/ 2147483646 h 836"/>
              <a:gd name="T68" fmla="*/ 2147483646 w 844"/>
              <a:gd name="T69" fmla="*/ 2147483646 h 836"/>
              <a:gd name="T70" fmla="*/ 2147483646 w 844"/>
              <a:gd name="T71" fmla="*/ 2147483646 h 836"/>
              <a:gd name="T72" fmla="*/ 2147483646 w 844"/>
              <a:gd name="T73" fmla="*/ 2147483646 h 836"/>
              <a:gd name="T74" fmla="*/ 2147483646 w 844"/>
              <a:gd name="T75" fmla="*/ 2147483646 h 836"/>
              <a:gd name="T76" fmla="*/ 2147483646 w 844"/>
              <a:gd name="T77" fmla="*/ 2147483646 h 836"/>
              <a:gd name="T78" fmla="*/ 2147483646 w 844"/>
              <a:gd name="T79" fmla="*/ 2147483646 h 836"/>
              <a:gd name="T80" fmla="*/ 2147483646 w 844"/>
              <a:gd name="T81" fmla="*/ 2147483646 h 836"/>
              <a:gd name="T82" fmla="*/ 2147483646 w 844"/>
              <a:gd name="T83" fmla="*/ 2147483646 h 836"/>
              <a:gd name="T84" fmla="*/ 2147483646 w 844"/>
              <a:gd name="T85" fmla="*/ 2147483646 h 836"/>
              <a:gd name="T86" fmla="*/ 2147483646 w 844"/>
              <a:gd name="T87" fmla="*/ 2147483646 h 836"/>
              <a:gd name="T88" fmla="*/ 2147483646 w 844"/>
              <a:gd name="T89" fmla="*/ 2147483646 h 836"/>
              <a:gd name="T90" fmla="*/ 2147483646 w 844"/>
              <a:gd name="T91" fmla="*/ 2147483646 h 836"/>
              <a:gd name="T92" fmla="*/ 2147483646 w 844"/>
              <a:gd name="T93" fmla="*/ 2147483646 h 836"/>
              <a:gd name="T94" fmla="*/ 2147483646 w 844"/>
              <a:gd name="T95" fmla="*/ 2147483646 h 8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4" h="836">
                <a:moveTo>
                  <a:pt x="791" y="791"/>
                </a:moveTo>
                <a:lnTo>
                  <a:pt x="791" y="791"/>
                </a:lnTo>
                <a:cubicBezTo>
                  <a:pt x="779" y="803"/>
                  <a:pt x="763" y="809"/>
                  <a:pt x="747" y="809"/>
                </a:cubicBezTo>
                <a:cubicBezTo>
                  <a:pt x="730" y="809"/>
                  <a:pt x="714" y="803"/>
                  <a:pt x="702" y="791"/>
                </a:cubicBezTo>
                <a:lnTo>
                  <a:pt x="458" y="546"/>
                </a:lnTo>
                <a:lnTo>
                  <a:pt x="547" y="456"/>
                </a:lnTo>
                <a:lnTo>
                  <a:pt x="791" y="701"/>
                </a:lnTo>
                <a:cubicBezTo>
                  <a:pt x="816" y="726"/>
                  <a:pt x="816" y="767"/>
                  <a:pt x="791" y="791"/>
                </a:cubicBezTo>
                <a:close/>
                <a:moveTo>
                  <a:pt x="239" y="729"/>
                </a:moveTo>
                <a:lnTo>
                  <a:pt x="186" y="677"/>
                </a:lnTo>
                <a:lnTo>
                  <a:pt x="697" y="166"/>
                </a:lnTo>
                <a:lnTo>
                  <a:pt x="750" y="219"/>
                </a:lnTo>
                <a:lnTo>
                  <a:pt x="239" y="729"/>
                </a:lnTo>
                <a:close/>
                <a:moveTo>
                  <a:pt x="168" y="800"/>
                </a:moveTo>
                <a:lnTo>
                  <a:pt x="168" y="800"/>
                </a:lnTo>
                <a:cubicBezTo>
                  <a:pt x="155" y="812"/>
                  <a:pt x="135" y="812"/>
                  <a:pt x="123" y="800"/>
                </a:cubicBezTo>
                <a:lnTo>
                  <a:pt x="46" y="723"/>
                </a:lnTo>
                <a:cubicBezTo>
                  <a:pt x="40" y="717"/>
                  <a:pt x="37" y="709"/>
                  <a:pt x="37" y="701"/>
                </a:cubicBezTo>
                <a:cubicBezTo>
                  <a:pt x="37" y="693"/>
                  <a:pt x="40" y="684"/>
                  <a:pt x="46" y="678"/>
                </a:cubicBezTo>
                <a:lnTo>
                  <a:pt x="99" y="625"/>
                </a:lnTo>
                <a:lnTo>
                  <a:pt x="221" y="747"/>
                </a:lnTo>
                <a:lnTo>
                  <a:pt x="168" y="800"/>
                </a:lnTo>
                <a:close/>
                <a:moveTo>
                  <a:pt x="628" y="96"/>
                </a:moveTo>
                <a:lnTo>
                  <a:pt x="680" y="149"/>
                </a:lnTo>
                <a:lnTo>
                  <a:pt x="169" y="659"/>
                </a:lnTo>
                <a:lnTo>
                  <a:pt x="117" y="607"/>
                </a:lnTo>
                <a:lnTo>
                  <a:pt x="628" y="96"/>
                </a:lnTo>
                <a:close/>
                <a:moveTo>
                  <a:pt x="223" y="310"/>
                </a:moveTo>
                <a:lnTo>
                  <a:pt x="223" y="310"/>
                </a:lnTo>
                <a:cubicBezTo>
                  <a:pt x="221" y="307"/>
                  <a:pt x="217" y="305"/>
                  <a:pt x="214" y="305"/>
                </a:cubicBezTo>
                <a:cubicBezTo>
                  <a:pt x="211" y="305"/>
                  <a:pt x="208" y="307"/>
                  <a:pt x="205" y="310"/>
                </a:cubicBezTo>
                <a:lnTo>
                  <a:pt x="178" y="336"/>
                </a:lnTo>
                <a:cubicBezTo>
                  <a:pt x="161" y="354"/>
                  <a:pt x="138" y="363"/>
                  <a:pt x="114" y="363"/>
                </a:cubicBezTo>
                <a:cubicBezTo>
                  <a:pt x="93" y="363"/>
                  <a:pt x="74" y="356"/>
                  <a:pt x="58" y="344"/>
                </a:cubicBezTo>
                <a:lnTo>
                  <a:pt x="246" y="155"/>
                </a:lnTo>
                <a:cubicBezTo>
                  <a:pt x="251" y="150"/>
                  <a:pt x="251" y="143"/>
                  <a:pt x="246" y="138"/>
                </a:cubicBezTo>
                <a:lnTo>
                  <a:pt x="148" y="39"/>
                </a:lnTo>
                <a:cubicBezTo>
                  <a:pt x="192" y="30"/>
                  <a:pt x="239" y="44"/>
                  <a:pt x="272" y="77"/>
                </a:cubicBezTo>
                <a:cubicBezTo>
                  <a:pt x="306" y="111"/>
                  <a:pt x="320" y="159"/>
                  <a:pt x="309" y="206"/>
                </a:cubicBezTo>
                <a:cubicBezTo>
                  <a:pt x="308" y="208"/>
                  <a:pt x="308" y="209"/>
                  <a:pt x="308" y="211"/>
                </a:cubicBezTo>
                <a:cubicBezTo>
                  <a:pt x="308" y="214"/>
                  <a:pt x="309" y="217"/>
                  <a:pt x="312" y="220"/>
                </a:cubicBezTo>
                <a:lnTo>
                  <a:pt x="390" y="299"/>
                </a:lnTo>
                <a:lnTo>
                  <a:pt x="301" y="388"/>
                </a:lnTo>
                <a:lnTo>
                  <a:pt x="223" y="310"/>
                </a:lnTo>
                <a:close/>
                <a:moveTo>
                  <a:pt x="39" y="148"/>
                </a:moveTo>
                <a:lnTo>
                  <a:pt x="128" y="238"/>
                </a:lnTo>
                <a:lnTo>
                  <a:pt x="85" y="281"/>
                </a:lnTo>
                <a:cubicBezTo>
                  <a:pt x="82" y="279"/>
                  <a:pt x="80" y="276"/>
                  <a:pt x="77" y="273"/>
                </a:cubicBezTo>
                <a:cubicBezTo>
                  <a:pt x="44" y="240"/>
                  <a:pt x="30" y="193"/>
                  <a:pt x="39" y="148"/>
                </a:cubicBezTo>
                <a:close/>
                <a:moveTo>
                  <a:pt x="761" y="194"/>
                </a:moveTo>
                <a:lnTo>
                  <a:pt x="652" y="85"/>
                </a:lnTo>
                <a:lnTo>
                  <a:pt x="804" y="42"/>
                </a:lnTo>
                <a:lnTo>
                  <a:pt x="761" y="194"/>
                </a:lnTo>
                <a:close/>
                <a:moveTo>
                  <a:pt x="809" y="684"/>
                </a:moveTo>
                <a:lnTo>
                  <a:pt x="565" y="439"/>
                </a:lnTo>
                <a:lnTo>
                  <a:pt x="776" y="227"/>
                </a:lnTo>
                <a:cubicBezTo>
                  <a:pt x="777" y="226"/>
                  <a:pt x="779" y="224"/>
                  <a:pt x="779" y="221"/>
                </a:cubicBezTo>
                <a:lnTo>
                  <a:pt x="834" y="27"/>
                </a:lnTo>
                <a:cubicBezTo>
                  <a:pt x="835" y="23"/>
                  <a:pt x="834" y="18"/>
                  <a:pt x="831" y="15"/>
                </a:cubicBezTo>
                <a:cubicBezTo>
                  <a:pt x="828" y="12"/>
                  <a:pt x="823" y="11"/>
                  <a:pt x="819" y="12"/>
                </a:cubicBezTo>
                <a:lnTo>
                  <a:pt x="624" y="67"/>
                </a:lnTo>
                <a:cubicBezTo>
                  <a:pt x="622" y="68"/>
                  <a:pt x="620" y="69"/>
                  <a:pt x="619" y="70"/>
                </a:cubicBezTo>
                <a:lnTo>
                  <a:pt x="408" y="281"/>
                </a:lnTo>
                <a:lnTo>
                  <a:pt x="334" y="207"/>
                </a:lnTo>
                <a:cubicBezTo>
                  <a:pt x="345" y="153"/>
                  <a:pt x="329" y="98"/>
                  <a:pt x="290" y="59"/>
                </a:cubicBezTo>
                <a:cubicBezTo>
                  <a:pt x="246" y="15"/>
                  <a:pt x="179" y="0"/>
                  <a:pt x="120" y="21"/>
                </a:cubicBezTo>
                <a:cubicBezTo>
                  <a:pt x="115" y="22"/>
                  <a:pt x="112" y="26"/>
                  <a:pt x="112" y="30"/>
                </a:cubicBezTo>
                <a:cubicBezTo>
                  <a:pt x="111" y="34"/>
                  <a:pt x="112" y="39"/>
                  <a:pt x="115" y="42"/>
                </a:cubicBezTo>
                <a:lnTo>
                  <a:pt x="219" y="146"/>
                </a:lnTo>
                <a:lnTo>
                  <a:pt x="146" y="220"/>
                </a:lnTo>
                <a:lnTo>
                  <a:pt x="41" y="115"/>
                </a:lnTo>
                <a:cubicBezTo>
                  <a:pt x="39" y="112"/>
                  <a:pt x="34" y="111"/>
                  <a:pt x="30" y="112"/>
                </a:cubicBezTo>
                <a:cubicBezTo>
                  <a:pt x="26" y="113"/>
                  <a:pt x="23" y="116"/>
                  <a:pt x="21" y="120"/>
                </a:cubicBezTo>
                <a:cubicBezTo>
                  <a:pt x="0" y="179"/>
                  <a:pt x="15" y="247"/>
                  <a:pt x="59" y="291"/>
                </a:cubicBezTo>
                <a:cubicBezTo>
                  <a:pt x="62" y="294"/>
                  <a:pt x="65" y="296"/>
                  <a:pt x="68" y="298"/>
                </a:cubicBezTo>
                <a:lnTo>
                  <a:pt x="31" y="336"/>
                </a:lnTo>
                <a:cubicBezTo>
                  <a:pt x="26" y="341"/>
                  <a:pt x="26" y="349"/>
                  <a:pt x="31" y="354"/>
                </a:cubicBezTo>
                <a:cubicBezTo>
                  <a:pt x="52" y="376"/>
                  <a:pt x="82" y="388"/>
                  <a:pt x="114" y="388"/>
                </a:cubicBezTo>
                <a:cubicBezTo>
                  <a:pt x="145" y="388"/>
                  <a:pt x="174" y="376"/>
                  <a:pt x="196" y="354"/>
                </a:cubicBezTo>
                <a:lnTo>
                  <a:pt x="214" y="336"/>
                </a:lnTo>
                <a:lnTo>
                  <a:pt x="283" y="405"/>
                </a:lnTo>
                <a:lnTo>
                  <a:pt x="99" y="590"/>
                </a:lnTo>
                <a:lnTo>
                  <a:pt x="92" y="583"/>
                </a:lnTo>
                <a:cubicBezTo>
                  <a:pt x="87" y="577"/>
                  <a:pt x="79" y="577"/>
                  <a:pt x="74" y="583"/>
                </a:cubicBezTo>
                <a:cubicBezTo>
                  <a:pt x="69" y="587"/>
                  <a:pt x="69" y="595"/>
                  <a:pt x="74" y="600"/>
                </a:cubicBezTo>
                <a:lnTo>
                  <a:pt x="81" y="607"/>
                </a:lnTo>
                <a:lnTo>
                  <a:pt x="28" y="661"/>
                </a:lnTo>
                <a:cubicBezTo>
                  <a:pt x="17" y="671"/>
                  <a:pt x="11" y="686"/>
                  <a:pt x="11" y="701"/>
                </a:cubicBezTo>
                <a:cubicBezTo>
                  <a:pt x="11" y="716"/>
                  <a:pt x="17" y="730"/>
                  <a:pt x="28" y="741"/>
                </a:cubicBezTo>
                <a:lnTo>
                  <a:pt x="105" y="818"/>
                </a:lnTo>
                <a:cubicBezTo>
                  <a:pt x="117" y="829"/>
                  <a:pt x="131" y="835"/>
                  <a:pt x="145" y="835"/>
                </a:cubicBezTo>
                <a:cubicBezTo>
                  <a:pt x="160" y="835"/>
                  <a:pt x="174" y="829"/>
                  <a:pt x="185" y="818"/>
                </a:cubicBezTo>
                <a:lnTo>
                  <a:pt x="239" y="765"/>
                </a:lnTo>
                <a:lnTo>
                  <a:pt x="245" y="771"/>
                </a:lnTo>
                <a:cubicBezTo>
                  <a:pt x="248" y="774"/>
                  <a:pt x="251" y="775"/>
                  <a:pt x="254" y="775"/>
                </a:cubicBezTo>
                <a:cubicBezTo>
                  <a:pt x="258" y="775"/>
                  <a:pt x="261" y="774"/>
                  <a:pt x="263" y="771"/>
                </a:cubicBezTo>
                <a:cubicBezTo>
                  <a:pt x="267" y="766"/>
                  <a:pt x="267" y="758"/>
                  <a:pt x="263" y="754"/>
                </a:cubicBezTo>
                <a:lnTo>
                  <a:pt x="256" y="747"/>
                </a:lnTo>
                <a:lnTo>
                  <a:pt x="440" y="563"/>
                </a:lnTo>
                <a:lnTo>
                  <a:pt x="685" y="809"/>
                </a:lnTo>
                <a:cubicBezTo>
                  <a:pt x="701" y="825"/>
                  <a:pt x="723" y="835"/>
                  <a:pt x="747" y="835"/>
                </a:cubicBezTo>
                <a:cubicBezTo>
                  <a:pt x="770" y="835"/>
                  <a:pt x="792" y="825"/>
                  <a:pt x="809" y="809"/>
                </a:cubicBezTo>
                <a:cubicBezTo>
                  <a:pt x="843" y="774"/>
                  <a:pt x="843" y="718"/>
                  <a:pt x="809" y="684"/>
                </a:cubicBezTo>
                <a:close/>
              </a:path>
            </a:pathLst>
          </a:custGeom>
          <a:solidFill>
            <a:srgbClr val="FFFFF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1" name="Freeform 951">
            <a:extLst>
              <a:ext uri="{FF2B5EF4-FFF2-40B4-BE49-F238E27FC236}">
                <a16:creationId xmlns:a16="http://schemas.microsoft.com/office/drawing/2014/main" id="{7778088D-D854-4FA9-AC16-B56FF8FAE14D}"/>
              </a:ext>
            </a:extLst>
          </p:cNvPr>
          <p:cNvSpPr>
            <a:spLocks noChangeArrowheads="1"/>
          </p:cNvSpPr>
          <p:nvPr/>
        </p:nvSpPr>
        <p:spPr bwMode="auto">
          <a:xfrm>
            <a:off x="10607422" y="4709019"/>
            <a:ext cx="306096" cy="306095"/>
          </a:xfrm>
          <a:custGeom>
            <a:avLst/>
            <a:gdLst>
              <a:gd name="T0" fmla="*/ 569066 w 296503"/>
              <a:gd name="T1" fmla="*/ 2708419 h 296019"/>
              <a:gd name="T2" fmla="*/ 683277 w 296503"/>
              <a:gd name="T3" fmla="*/ 2161340 h 296019"/>
              <a:gd name="T4" fmla="*/ 998336 w 296503"/>
              <a:gd name="T5" fmla="*/ 2341013 h 296019"/>
              <a:gd name="T6" fmla="*/ 2888737 w 296503"/>
              <a:gd name="T7" fmla="*/ 839582 h 296019"/>
              <a:gd name="T8" fmla="*/ 654142 w 296503"/>
              <a:gd name="T9" fmla="*/ 430365 h 296019"/>
              <a:gd name="T10" fmla="*/ 654142 w 296503"/>
              <a:gd name="T11" fmla="*/ 925568 h 296019"/>
              <a:gd name="T12" fmla="*/ 2408267 w 296503"/>
              <a:gd name="T13" fmla="*/ 356403 h 296019"/>
              <a:gd name="T14" fmla="*/ 927457 w 296503"/>
              <a:gd name="T15" fmla="*/ 2273153 h 296019"/>
              <a:gd name="T16" fmla="*/ 2408267 w 296503"/>
              <a:gd name="T17" fmla="*/ 356403 h 296019"/>
              <a:gd name="T18" fmla="*/ 2076695 w 296503"/>
              <a:gd name="T19" fmla="*/ 258633 h 296019"/>
              <a:gd name="T20" fmla="*/ 2076695 w 296503"/>
              <a:gd name="T21" fmla="*/ 358481 h 296019"/>
              <a:gd name="T22" fmla="*/ 752664 w 296503"/>
              <a:gd name="T23" fmla="*/ 973487 h 296019"/>
              <a:gd name="T24" fmla="*/ 94601 w 296503"/>
              <a:gd name="T25" fmla="*/ 1025404 h 296019"/>
              <a:gd name="T26" fmla="*/ 2880584 w 296503"/>
              <a:gd name="T27" fmla="*/ 3181954 h 296019"/>
              <a:gd name="T28" fmla="*/ 2927862 w 296503"/>
              <a:gd name="T29" fmla="*/ 1125261 h 296019"/>
              <a:gd name="T30" fmla="*/ 2979091 w 296503"/>
              <a:gd name="T31" fmla="*/ 3233868 h 296019"/>
              <a:gd name="T32" fmla="*/ 47278 w 296503"/>
              <a:gd name="T33" fmla="*/ 3281802 h 296019"/>
              <a:gd name="T34" fmla="*/ 0 w 296503"/>
              <a:gd name="T35" fmla="*/ 973487 h 296019"/>
              <a:gd name="T36" fmla="*/ 665956 w 296503"/>
              <a:gd name="T37" fmla="*/ 274616 h 296019"/>
              <a:gd name="T38" fmla="*/ 2620940 w 296503"/>
              <a:gd name="T39" fmla="*/ 136754 h 296019"/>
              <a:gd name="T40" fmla="*/ 2959636 w 296503"/>
              <a:gd name="T41" fmla="*/ 771682 h 296019"/>
              <a:gd name="T42" fmla="*/ 3136852 w 296503"/>
              <a:gd name="T43" fmla="*/ 536092 h 296019"/>
              <a:gd name="T44" fmla="*/ 2798156 w 296503"/>
              <a:gd name="T45" fmla="*/ 136754 h 296019"/>
              <a:gd name="T46" fmla="*/ 2710045 w 296503"/>
              <a:gd name="T47" fmla="*/ 0 h 296019"/>
              <a:gd name="T48" fmla="*/ 3172293 w 296503"/>
              <a:gd name="T49" fmla="*/ 376375 h 296019"/>
              <a:gd name="T50" fmla="*/ 3172293 w 296503"/>
              <a:gd name="T51" fmla="*/ 695822 h 296019"/>
              <a:gd name="T52" fmla="*/ 3054150 w 296503"/>
              <a:gd name="T53" fmla="*/ 867523 h 296019"/>
              <a:gd name="T54" fmla="*/ 3022647 w 296503"/>
              <a:gd name="T55" fmla="*/ 955378 h 296019"/>
              <a:gd name="T56" fmla="*/ 2959636 w 296503"/>
              <a:gd name="T57" fmla="*/ 911446 h 296019"/>
              <a:gd name="T58" fmla="*/ 1214956 w 296503"/>
              <a:gd name="T59" fmla="*/ 2668452 h 296019"/>
              <a:gd name="T60" fmla="*/ 502135 w 296503"/>
              <a:gd name="T61" fmla="*/ 2824216 h 296019"/>
              <a:gd name="T62" fmla="*/ 454887 w 296503"/>
              <a:gd name="T63" fmla="*/ 2764299 h 296019"/>
              <a:gd name="T64" fmla="*/ 620262 w 296503"/>
              <a:gd name="T65" fmla="*/ 2029544 h 296019"/>
              <a:gd name="T66" fmla="*/ 2313736 w 296503"/>
              <a:gd name="T67" fmla="*/ 256560 h 296019"/>
              <a:gd name="T68" fmla="*/ 2380709 w 296503"/>
              <a:gd name="T69" fmla="*/ 188687 h 296019"/>
              <a:gd name="T70" fmla="*/ 2553987 w 296503"/>
              <a:gd name="T71" fmla="*/ 68890 h 2960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6503" h="296019">
                <a:moveTo>
                  <a:pt x="62544" y="194953"/>
                </a:moveTo>
                <a:lnTo>
                  <a:pt x="52090" y="244298"/>
                </a:lnTo>
                <a:lnTo>
                  <a:pt x="101117" y="233853"/>
                </a:lnTo>
                <a:lnTo>
                  <a:pt x="62544" y="194953"/>
                </a:lnTo>
                <a:close/>
                <a:moveTo>
                  <a:pt x="245674" y="57000"/>
                </a:moveTo>
                <a:lnTo>
                  <a:pt x="91383" y="211161"/>
                </a:lnTo>
                <a:lnTo>
                  <a:pt x="110129" y="229891"/>
                </a:lnTo>
                <a:lnTo>
                  <a:pt x="264419" y="75730"/>
                </a:lnTo>
                <a:lnTo>
                  <a:pt x="245674" y="57000"/>
                </a:lnTo>
                <a:close/>
                <a:moveTo>
                  <a:pt x="59876" y="38819"/>
                </a:moveTo>
                <a:lnTo>
                  <a:pt x="15150" y="83487"/>
                </a:lnTo>
                <a:lnTo>
                  <a:pt x="59876" y="83487"/>
                </a:lnTo>
                <a:lnTo>
                  <a:pt x="59876" y="38819"/>
                </a:lnTo>
                <a:close/>
                <a:moveTo>
                  <a:pt x="220439" y="32147"/>
                </a:moveTo>
                <a:lnTo>
                  <a:pt x="66149" y="186308"/>
                </a:lnTo>
                <a:lnTo>
                  <a:pt x="84895" y="205038"/>
                </a:lnTo>
                <a:lnTo>
                  <a:pt x="239185" y="50877"/>
                </a:lnTo>
                <a:lnTo>
                  <a:pt x="220439" y="32147"/>
                </a:lnTo>
                <a:close/>
                <a:moveTo>
                  <a:pt x="64205" y="23329"/>
                </a:moveTo>
                <a:lnTo>
                  <a:pt x="190089" y="23329"/>
                </a:lnTo>
                <a:cubicBezTo>
                  <a:pt x="192614" y="23329"/>
                  <a:pt x="194778" y="25851"/>
                  <a:pt x="194778" y="28012"/>
                </a:cubicBezTo>
                <a:cubicBezTo>
                  <a:pt x="194778" y="30534"/>
                  <a:pt x="192614" y="32335"/>
                  <a:pt x="190089" y="32335"/>
                </a:cubicBezTo>
                <a:lnTo>
                  <a:pt x="68894" y="32335"/>
                </a:lnTo>
                <a:lnTo>
                  <a:pt x="68894" y="87809"/>
                </a:lnTo>
                <a:cubicBezTo>
                  <a:pt x="68894" y="90331"/>
                  <a:pt x="66730" y="92492"/>
                  <a:pt x="64205" y="92492"/>
                </a:cubicBezTo>
                <a:lnTo>
                  <a:pt x="8657" y="92492"/>
                </a:lnTo>
                <a:lnTo>
                  <a:pt x="8657" y="287013"/>
                </a:lnTo>
                <a:lnTo>
                  <a:pt x="263672" y="287013"/>
                </a:lnTo>
                <a:lnTo>
                  <a:pt x="263672" y="105820"/>
                </a:lnTo>
                <a:cubicBezTo>
                  <a:pt x="263672" y="103659"/>
                  <a:pt x="265836" y="101498"/>
                  <a:pt x="268000" y="101498"/>
                </a:cubicBezTo>
                <a:cubicBezTo>
                  <a:pt x="270525" y="101498"/>
                  <a:pt x="272690" y="103659"/>
                  <a:pt x="272690" y="105820"/>
                </a:cubicBezTo>
                <a:lnTo>
                  <a:pt x="272690" y="291696"/>
                </a:lnTo>
                <a:cubicBezTo>
                  <a:pt x="272690" y="293858"/>
                  <a:pt x="270525" y="296019"/>
                  <a:pt x="268000" y="296019"/>
                </a:cubicBezTo>
                <a:lnTo>
                  <a:pt x="4329" y="296019"/>
                </a:lnTo>
                <a:cubicBezTo>
                  <a:pt x="1804" y="296019"/>
                  <a:pt x="0" y="293858"/>
                  <a:pt x="0" y="291696"/>
                </a:cubicBezTo>
                <a:lnTo>
                  <a:pt x="0" y="87809"/>
                </a:lnTo>
                <a:cubicBezTo>
                  <a:pt x="0" y="86729"/>
                  <a:pt x="361" y="85648"/>
                  <a:pt x="1082" y="84567"/>
                </a:cubicBezTo>
                <a:lnTo>
                  <a:pt x="60959" y="24770"/>
                </a:lnTo>
                <a:cubicBezTo>
                  <a:pt x="62041" y="24050"/>
                  <a:pt x="63123" y="23329"/>
                  <a:pt x="64205" y="23329"/>
                </a:cubicBezTo>
                <a:close/>
                <a:moveTo>
                  <a:pt x="239906" y="12336"/>
                </a:moveTo>
                <a:lnTo>
                  <a:pt x="226568" y="25664"/>
                </a:lnTo>
                <a:lnTo>
                  <a:pt x="270908" y="69607"/>
                </a:lnTo>
                <a:lnTo>
                  <a:pt x="284246" y="56280"/>
                </a:lnTo>
                <a:cubicBezTo>
                  <a:pt x="286049" y="54119"/>
                  <a:pt x="287130" y="51237"/>
                  <a:pt x="287130" y="48356"/>
                </a:cubicBezTo>
                <a:cubicBezTo>
                  <a:pt x="287130" y="45114"/>
                  <a:pt x="286049" y="42232"/>
                  <a:pt x="284246" y="40071"/>
                </a:cubicBezTo>
                <a:lnTo>
                  <a:pt x="256128" y="12336"/>
                </a:lnTo>
                <a:cubicBezTo>
                  <a:pt x="251802" y="8014"/>
                  <a:pt x="244592" y="8014"/>
                  <a:pt x="239906" y="12336"/>
                </a:cubicBezTo>
                <a:close/>
                <a:moveTo>
                  <a:pt x="248062" y="0"/>
                </a:moveTo>
                <a:cubicBezTo>
                  <a:pt x="253244" y="0"/>
                  <a:pt x="258471" y="2071"/>
                  <a:pt x="262617" y="6213"/>
                </a:cubicBezTo>
                <a:lnTo>
                  <a:pt x="290374" y="33948"/>
                </a:lnTo>
                <a:cubicBezTo>
                  <a:pt x="294340" y="37550"/>
                  <a:pt x="296503" y="42953"/>
                  <a:pt x="296503" y="48356"/>
                </a:cubicBezTo>
                <a:cubicBezTo>
                  <a:pt x="296503" y="53758"/>
                  <a:pt x="294340" y="58801"/>
                  <a:pt x="290374" y="62763"/>
                </a:cubicBezTo>
                <a:lnTo>
                  <a:pt x="277036" y="75730"/>
                </a:lnTo>
                <a:lnTo>
                  <a:pt x="279560" y="78251"/>
                </a:lnTo>
                <a:cubicBezTo>
                  <a:pt x="281723" y="80412"/>
                  <a:pt x="281723" y="82934"/>
                  <a:pt x="279920" y="84735"/>
                </a:cubicBezTo>
                <a:cubicBezTo>
                  <a:pt x="278839" y="85815"/>
                  <a:pt x="277757" y="86175"/>
                  <a:pt x="276676" y="86175"/>
                </a:cubicBezTo>
                <a:cubicBezTo>
                  <a:pt x="275234" y="86175"/>
                  <a:pt x="274513" y="85815"/>
                  <a:pt x="273431" y="84735"/>
                </a:cubicBezTo>
                <a:lnTo>
                  <a:pt x="270908" y="82213"/>
                </a:lnTo>
                <a:lnTo>
                  <a:pt x="113373" y="239256"/>
                </a:lnTo>
                <a:cubicBezTo>
                  <a:pt x="112652" y="239976"/>
                  <a:pt x="111931" y="240336"/>
                  <a:pt x="111210" y="240697"/>
                </a:cubicBezTo>
                <a:lnTo>
                  <a:pt x="47043" y="254384"/>
                </a:lnTo>
                <a:cubicBezTo>
                  <a:pt x="46683" y="254744"/>
                  <a:pt x="46322" y="254744"/>
                  <a:pt x="45962" y="254744"/>
                </a:cubicBezTo>
                <a:cubicBezTo>
                  <a:pt x="44880" y="254744"/>
                  <a:pt x="43799" y="254024"/>
                  <a:pt x="43078" y="253303"/>
                </a:cubicBezTo>
                <a:cubicBezTo>
                  <a:pt x="41996" y="252223"/>
                  <a:pt x="41275" y="250782"/>
                  <a:pt x="41636" y="249341"/>
                </a:cubicBezTo>
                <a:lnTo>
                  <a:pt x="55334" y="185227"/>
                </a:lnTo>
                <a:cubicBezTo>
                  <a:pt x="55695" y="184507"/>
                  <a:pt x="56055" y="183427"/>
                  <a:pt x="56776" y="183066"/>
                </a:cubicBezTo>
                <a:lnTo>
                  <a:pt x="213950" y="25664"/>
                </a:lnTo>
                <a:lnTo>
                  <a:pt x="211787" y="23142"/>
                </a:lnTo>
                <a:cubicBezTo>
                  <a:pt x="209985" y="21701"/>
                  <a:pt x="209985" y="18820"/>
                  <a:pt x="211787" y="17019"/>
                </a:cubicBezTo>
                <a:cubicBezTo>
                  <a:pt x="213229" y="15218"/>
                  <a:pt x="216474" y="15218"/>
                  <a:pt x="217916" y="17019"/>
                </a:cubicBezTo>
                <a:lnTo>
                  <a:pt x="220439" y="19180"/>
                </a:lnTo>
                <a:lnTo>
                  <a:pt x="233777" y="6213"/>
                </a:lnTo>
                <a:cubicBezTo>
                  <a:pt x="237743" y="2071"/>
                  <a:pt x="242880" y="0"/>
                  <a:pt x="248062" y="0"/>
                </a:cubicBezTo>
                <a:close/>
              </a:path>
            </a:pathLst>
          </a:custGeom>
          <a:solidFill>
            <a:srgbClr val="FFFFFF"/>
          </a:solidFill>
          <a:ln>
            <a:noFill/>
          </a:ln>
          <a:effectLst/>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ndParaRPr>
          </a:p>
        </p:txBody>
      </p:sp>
    </p:spTree>
    <p:extLst>
      <p:ext uri="{BB962C8B-B14F-4D97-AF65-F5344CB8AC3E}">
        <p14:creationId xmlns:p14="http://schemas.microsoft.com/office/powerpoint/2010/main" val="221505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P spid="27" grpId="0"/>
      <p:bldP spid="15" grpId="0"/>
      <p:bldP spid="32" grpId="0" animBg="1"/>
      <p:bldP spid="33" grpId="0" animBg="1"/>
      <p:bldP spid="34" grpId="0" animBg="1"/>
      <p:bldP spid="35" grpId="0" animBg="1"/>
      <p:bldP spid="36" grpId="0" animBg="1"/>
      <p:bldP spid="39" grpId="0" animBg="1"/>
      <p:bldP spid="38" grpId="0" animBg="1"/>
      <p:bldP spid="37" grpId="0" animBg="1"/>
      <p:bldP spid="40" grpId="0" animBg="1"/>
      <p:bldP spid="4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741" y="577809"/>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FB3398E-4B12-4BEB-BF07-05B8C29AB390}"/>
              </a:ext>
            </a:extLst>
          </p:cNvPr>
          <p:cNvGrpSpPr/>
          <p:nvPr/>
        </p:nvGrpSpPr>
        <p:grpSpPr>
          <a:xfrm>
            <a:off x="8692443" y="2248041"/>
            <a:ext cx="3269847" cy="3774391"/>
            <a:chOff x="3740521" y="1802874"/>
            <a:chExt cx="4437173" cy="4584780"/>
          </a:xfrm>
          <a:gradFill>
            <a:gsLst>
              <a:gs pos="0">
                <a:schemeClr val="accent1">
                  <a:lumMod val="5000"/>
                  <a:lumOff val="95000"/>
                </a:schemeClr>
              </a:gs>
              <a:gs pos="28000">
                <a:schemeClr val="accent1">
                  <a:lumMod val="45000"/>
                  <a:lumOff val="55000"/>
                </a:schemeClr>
              </a:gs>
              <a:gs pos="73000">
                <a:schemeClr val="accent1">
                  <a:lumMod val="45000"/>
                  <a:lumOff val="55000"/>
                  <a:alpha val="80000"/>
                </a:schemeClr>
              </a:gs>
              <a:gs pos="100000">
                <a:schemeClr val="accent1">
                  <a:lumMod val="30000"/>
                  <a:lumOff val="70000"/>
                </a:schemeClr>
              </a:gs>
            </a:gsLst>
            <a:lin ang="5400000" scaled="1"/>
          </a:gradFill>
        </p:grpSpPr>
        <p:sp>
          <p:nvSpPr>
            <p:cNvPr id="17" name="Shape">
              <a:extLst>
                <a:ext uri="{FF2B5EF4-FFF2-40B4-BE49-F238E27FC236}">
                  <a16:creationId xmlns:a16="http://schemas.microsoft.com/office/drawing/2014/main" id="{616A21CF-CF1B-40FD-9979-3C6D89A3A3E7}"/>
                </a:ext>
              </a:extLst>
            </p:cNvPr>
            <p:cNvSpPr/>
            <p:nvPr/>
          </p:nvSpPr>
          <p:spPr>
            <a:xfrm>
              <a:off x="4100960" y="1802874"/>
              <a:ext cx="3593737" cy="1628362"/>
            </a:xfrm>
            <a:custGeom>
              <a:avLst/>
              <a:gdLst/>
              <a:ahLst/>
              <a:cxnLst>
                <a:cxn ang="0">
                  <a:pos x="wd2" y="hd2"/>
                </a:cxn>
                <a:cxn ang="5400000">
                  <a:pos x="wd2" y="hd2"/>
                </a:cxn>
                <a:cxn ang="10800000">
                  <a:pos x="wd2" y="hd2"/>
                </a:cxn>
                <a:cxn ang="16200000">
                  <a:pos x="wd2" y="hd2"/>
                </a:cxn>
              </a:cxnLst>
              <a:rect l="0" t="0" r="r" b="b"/>
              <a:pathLst>
                <a:path w="21600" h="21600" extrusionOk="0">
                  <a:moveTo>
                    <a:pt x="10663" y="0"/>
                  </a:moveTo>
                  <a:lnTo>
                    <a:pt x="0" y="8274"/>
                  </a:lnTo>
                  <a:lnTo>
                    <a:pt x="10870" y="19333"/>
                  </a:lnTo>
                  <a:lnTo>
                    <a:pt x="21600" y="8480"/>
                  </a:lnTo>
                  <a:lnTo>
                    <a:pt x="10663" y="0"/>
                  </a:lnTo>
                  <a:close/>
                  <a:moveTo>
                    <a:pt x="1270" y="10412"/>
                  </a:moveTo>
                  <a:lnTo>
                    <a:pt x="1270" y="18532"/>
                  </a:lnTo>
                  <a:cubicBezTo>
                    <a:pt x="1039" y="18787"/>
                    <a:pt x="881" y="19312"/>
                    <a:pt x="876" y="19931"/>
                  </a:cubicBezTo>
                  <a:cubicBezTo>
                    <a:pt x="870" y="20849"/>
                    <a:pt x="1195" y="21600"/>
                    <a:pt x="1596" y="21600"/>
                  </a:cubicBezTo>
                  <a:cubicBezTo>
                    <a:pt x="1997" y="21600"/>
                    <a:pt x="2322" y="20849"/>
                    <a:pt x="2315" y="19931"/>
                  </a:cubicBezTo>
                  <a:cubicBezTo>
                    <a:pt x="2311" y="19312"/>
                    <a:pt x="2153" y="18787"/>
                    <a:pt x="1922" y="18532"/>
                  </a:cubicBezTo>
                  <a:lnTo>
                    <a:pt x="1922" y="11169"/>
                  </a:lnTo>
                  <a:lnTo>
                    <a:pt x="1270" y="10412"/>
                  </a:lnTo>
                  <a:close/>
                </a:path>
              </a:pathLst>
            </a:custGeom>
            <a:grpFill/>
            <a:ln w="12700" cap="flat">
              <a:noFill/>
              <a:miter lim="400000"/>
            </a:ln>
            <a:effectLst/>
          </p:spPr>
          <p:txBody>
            <a:bodyPr wrap="square" lIns="26789" tIns="26789" rIns="26789" bIns="26789" numCol="1"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18" name="Shape">
              <a:extLst>
                <a:ext uri="{FF2B5EF4-FFF2-40B4-BE49-F238E27FC236}">
                  <a16:creationId xmlns:a16="http://schemas.microsoft.com/office/drawing/2014/main" id="{41D17B8C-754E-42C9-96D3-5D5B5D94E206}"/>
                </a:ext>
              </a:extLst>
            </p:cNvPr>
            <p:cNvSpPr/>
            <p:nvPr/>
          </p:nvSpPr>
          <p:spPr>
            <a:xfrm>
              <a:off x="5060441" y="2930935"/>
              <a:ext cx="1737845" cy="1588953"/>
            </a:xfrm>
            <a:custGeom>
              <a:avLst/>
              <a:gdLst/>
              <a:ahLst/>
              <a:cxnLst>
                <a:cxn ang="0">
                  <a:pos x="wd2" y="hd2"/>
                </a:cxn>
                <a:cxn ang="5400000">
                  <a:pos x="wd2" y="hd2"/>
                </a:cxn>
                <a:cxn ang="10800000">
                  <a:pos x="wd2" y="hd2"/>
                </a:cxn>
                <a:cxn ang="16200000">
                  <a:pos x="wd2" y="hd2"/>
                </a:cxn>
              </a:cxnLst>
              <a:rect l="0" t="0" r="r" b="b"/>
              <a:pathLst>
                <a:path w="21115" h="21600" extrusionOk="0">
                  <a:moveTo>
                    <a:pt x="20574" y="0"/>
                  </a:moveTo>
                  <a:lnTo>
                    <a:pt x="10317" y="5416"/>
                  </a:lnTo>
                  <a:lnTo>
                    <a:pt x="205" y="78"/>
                  </a:lnTo>
                  <a:cubicBezTo>
                    <a:pt x="10" y="1519"/>
                    <a:pt x="-57" y="3134"/>
                    <a:pt x="52" y="4985"/>
                  </a:cubicBezTo>
                  <a:cubicBezTo>
                    <a:pt x="100" y="5790"/>
                    <a:pt x="527" y="7139"/>
                    <a:pt x="640" y="7967"/>
                  </a:cubicBezTo>
                  <a:cubicBezTo>
                    <a:pt x="702" y="8419"/>
                    <a:pt x="763" y="8421"/>
                    <a:pt x="809" y="8746"/>
                  </a:cubicBezTo>
                  <a:cubicBezTo>
                    <a:pt x="756" y="8722"/>
                    <a:pt x="435" y="8560"/>
                    <a:pt x="314" y="9015"/>
                  </a:cubicBezTo>
                  <a:cubicBezTo>
                    <a:pt x="123" y="9738"/>
                    <a:pt x="467" y="11580"/>
                    <a:pt x="864" y="13275"/>
                  </a:cubicBezTo>
                  <a:lnTo>
                    <a:pt x="17495" y="21600"/>
                  </a:lnTo>
                  <a:cubicBezTo>
                    <a:pt x="17697" y="20100"/>
                    <a:pt x="18470" y="19581"/>
                    <a:pt x="18760" y="17325"/>
                  </a:cubicBezTo>
                  <a:cubicBezTo>
                    <a:pt x="18837" y="16720"/>
                    <a:pt x="19640" y="16697"/>
                    <a:pt x="20236" y="14397"/>
                  </a:cubicBezTo>
                  <a:cubicBezTo>
                    <a:pt x="20837" y="12079"/>
                    <a:pt x="21543" y="8762"/>
                    <a:pt x="20786" y="8702"/>
                  </a:cubicBezTo>
                  <a:cubicBezTo>
                    <a:pt x="20693" y="8694"/>
                    <a:pt x="20593" y="8725"/>
                    <a:pt x="20490" y="8785"/>
                  </a:cubicBezTo>
                  <a:cubicBezTo>
                    <a:pt x="20386" y="8845"/>
                    <a:pt x="20278" y="8934"/>
                    <a:pt x="20168" y="9044"/>
                  </a:cubicBezTo>
                  <a:cubicBezTo>
                    <a:pt x="20300" y="8219"/>
                    <a:pt x="20578" y="6360"/>
                    <a:pt x="20646" y="4985"/>
                  </a:cubicBezTo>
                  <a:cubicBezTo>
                    <a:pt x="20744" y="3018"/>
                    <a:pt x="20723" y="1394"/>
                    <a:pt x="20574" y="0"/>
                  </a:cubicBezTo>
                  <a:close/>
                </a:path>
              </a:pathLst>
            </a:custGeom>
            <a:grpFill/>
            <a:ln w="12700" cap="flat">
              <a:noFill/>
              <a:miter lim="400000"/>
            </a:ln>
            <a:effectLst/>
          </p:spPr>
          <p:txBody>
            <a:bodyPr wrap="square" lIns="0" tIns="0" rIns="0" bIns="0" numCol="1"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0" name="Shape">
              <a:extLst>
                <a:ext uri="{FF2B5EF4-FFF2-40B4-BE49-F238E27FC236}">
                  <a16:creationId xmlns:a16="http://schemas.microsoft.com/office/drawing/2014/main" id="{44CBDDF5-4204-4AEC-9399-380268456676}"/>
                </a:ext>
              </a:extLst>
            </p:cNvPr>
            <p:cNvSpPr/>
            <p:nvPr/>
          </p:nvSpPr>
          <p:spPr>
            <a:xfrm>
              <a:off x="3812580" y="3973066"/>
              <a:ext cx="2173278" cy="1984841"/>
            </a:xfrm>
            <a:custGeom>
              <a:avLst/>
              <a:gdLst/>
              <a:ahLst/>
              <a:cxnLst>
                <a:cxn ang="0">
                  <a:pos x="wd2" y="hd2"/>
                </a:cxn>
                <a:cxn ang="5400000">
                  <a:pos x="wd2" y="hd2"/>
                </a:cxn>
                <a:cxn ang="10800000">
                  <a:pos x="wd2" y="hd2"/>
                </a:cxn>
                <a:cxn ang="16200000">
                  <a:pos x="wd2" y="hd2"/>
                </a:cxn>
              </a:cxnLst>
              <a:rect l="0" t="0" r="r" b="b"/>
              <a:pathLst>
                <a:path w="21600" h="21600" extrusionOk="0">
                  <a:moveTo>
                    <a:pt x="13286" y="0"/>
                  </a:moveTo>
                  <a:cubicBezTo>
                    <a:pt x="13301" y="60"/>
                    <a:pt x="13316" y="127"/>
                    <a:pt x="13331" y="184"/>
                  </a:cubicBezTo>
                  <a:cubicBezTo>
                    <a:pt x="13814" y="2042"/>
                    <a:pt x="14443" y="2056"/>
                    <a:pt x="14538" y="2528"/>
                  </a:cubicBezTo>
                  <a:cubicBezTo>
                    <a:pt x="14821" y="3926"/>
                    <a:pt x="15386" y="5404"/>
                    <a:pt x="15632" y="5598"/>
                  </a:cubicBezTo>
                  <a:cubicBezTo>
                    <a:pt x="15632" y="5598"/>
                    <a:pt x="15526" y="7879"/>
                    <a:pt x="15044" y="9428"/>
                  </a:cubicBezTo>
                  <a:cubicBezTo>
                    <a:pt x="14834" y="10101"/>
                    <a:pt x="14638" y="9225"/>
                    <a:pt x="14161" y="10063"/>
                  </a:cubicBezTo>
                  <a:cubicBezTo>
                    <a:pt x="13393" y="11412"/>
                    <a:pt x="7591" y="14327"/>
                    <a:pt x="3460" y="16120"/>
                  </a:cubicBezTo>
                  <a:cubicBezTo>
                    <a:pt x="1769" y="16853"/>
                    <a:pt x="677" y="18369"/>
                    <a:pt x="460" y="19279"/>
                  </a:cubicBezTo>
                  <a:cubicBezTo>
                    <a:pt x="309" y="19915"/>
                    <a:pt x="152" y="20741"/>
                    <a:pt x="0" y="21600"/>
                  </a:cubicBezTo>
                  <a:lnTo>
                    <a:pt x="15953" y="18240"/>
                  </a:lnTo>
                  <a:lnTo>
                    <a:pt x="21600" y="4073"/>
                  </a:lnTo>
                  <a:lnTo>
                    <a:pt x="13286" y="0"/>
                  </a:lnTo>
                  <a:close/>
                </a:path>
              </a:pathLst>
            </a:custGeom>
            <a:grpFill/>
            <a:ln w="12700" cap="flat">
              <a:noFill/>
              <a:miter lim="400000"/>
            </a:ln>
            <a:effectLst/>
          </p:spPr>
          <p:txBody>
            <a:bodyPr wrap="square" lIns="0" tIns="0" rIns="0" bIns="0" numCol="1"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2" name="Shape">
              <a:extLst>
                <a:ext uri="{FF2B5EF4-FFF2-40B4-BE49-F238E27FC236}">
                  <a16:creationId xmlns:a16="http://schemas.microsoft.com/office/drawing/2014/main" id="{96CE7D89-C938-480A-ADDF-AAF01C5EF8BF}"/>
                </a:ext>
              </a:extLst>
            </p:cNvPr>
            <p:cNvSpPr/>
            <p:nvPr/>
          </p:nvSpPr>
          <p:spPr>
            <a:xfrm>
              <a:off x="5490491" y="4372195"/>
              <a:ext cx="1832474" cy="1263309"/>
            </a:xfrm>
            <a:custGeom>
              <a:avLst/>
              <a:gdLst/>
              <a:ahLst/>
              <a:cxnLst>
                <a:cxn ang="0">
                  <a:pos x="wd2" y="hd2"/>
                </a:cxn>
                <a:cxn ang="5400000">
                  <a:pos x="wd2" y="hd2"/>
                </a:cxn>
                <a:cxn ang="10800000">
                  <a:pos x="wd2" y="hd2"/>
                </a:cxn>
                <a:cxn ang="16200000">
                  <a:pos x="wd2" y="hd2"/>
                </a:cxn>
              </a:cxnLst>
              <a:rect l="0" t="0" r="r" b="b"/>
              <a:pathLst>
                <a:path w="21600" h="21600" extrusionOk="0">
                  <a:moveTo>
                    <a:pt x="6500" y="0"/>
                  </a:moveTo>
                  <a:lnTo>
                    <a:pt x="0" y="21600"/>
                  </a:lnTo>
                  <a:lnTo>
                    <a:pt x="21600" y="15570"/>
                  </a:lnTo>
                  <a:cubicBezTo>
                    <a:pt x="20263" y="14776"/>
                    <a:pt x="18896" y="13971"/>
                    <a:pt x="16861" y="12712"/>
                  </a:cubicBezTo>
                  <a:cubicBezTo>
                    <a:pt x="14105" y="11008"/>
                    <a:pt x="13487" y="8540"/>
                    <a:pt x="13693" y="9048"/>
                  </a:cubicBezTo>
                  <a:cubicBezTo>
                    <a:pt x="13277" y="8024"/>
                    <a:pt x="12988" y="9004"/>
                    <a:pt x="12720" y="8087"/>
                  </a:cubicBezTo>
                  <a:cubicBezTo>
                    <a:pt x="12283" y="6588"/>
                    <a:pt x="12099" y="4788"/>
                    <a:pt x="11998" y="3572"/>
                  </a:cubicBezTo>
                  <a:lnTo>
                    <a:pt x="6500" y="0"/>
                  </a:lnTo>
                  <a:close/>
                </a:path>
              </a:pathLst>
            </a:custGeom>
            <a:grpFill/>
            <a:ln w="12700" cap="flat">
              <a:noFill/>
              <a:miter lim="400000"/>
            </a:ln>
            <a:effectLst/>
          </p:spPr>
          <p:txBody>
            <a:bodyPr wrap="square" lIns="0" tIns="0" rIns="0" bIns="0" numCol="1"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3" name="Shape">
              <a:extLst>
                <a:ext uri="{FF2B5EF4-FFF2-40B4-BE49-F238E27FC236}">
                  <a16:creationId xmlns:a16="http://schemas.microsoft.com/office/drawing/2014/main" id="{A73DDC70-A2E1-4862-8CBB-D081FD2492E2}"/>
                </a:ext>
              </a:extLst>
            </p:cNvPr>
            <p:cNvSpPr/>
            <p:nvPr/>
          </p:nvSpPr>
          <p:spPr>
            <a:xfrm>
              <a:off x="3740521" y="5529957"/>
              <a:ext cx="2598324" cy="8576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06" y="12283"/>
                  </a:lnTo>
                  <a:cubicBezTo>
                    <a:pt x="286" y="15895"/>
                    <a:pt x="92" y="19571"/>
                    <a:pt x="0" y="21600"/>
                  </a:cubicBezTo>
                  <a:lnTo>
                    <a:pt x="18489" y="21600"/>
                  </a:lnTo>
                  <a:lnTo>
                    <a:pt x="21600" y="0"/>
                  </a:lnTo>
                  <a:close/>
                </a:path>
              </a:pathLst>
            </a:custGeom>
            <a:grpFill/>
            <a:ln w="12700" cap="flat">
              <a:noFill/>
              <a:miter lim="400000"/>
            </a:ln>
            <a:effectLst/>
          </p:spPr>
          <p:txBody>
            <a:bodyPr wrap="square" lIns="0" tIns="0" rIns="0" bIns="0" numCol="1"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5" name="Shape">
              <a:extLst>
                <a:ext uri="{FF2B5EF4-FFF2-40B4-BE49-F238E27FC236}">
                  <a16:creationId xmlns:a16="http://schemas.microsoft.com/office/drawing/2014/main" id="{54C161ED-A8B2-4AFB-8310-5FE824BDD17D}"/>
                </a:ext>
              </a:extLst>
            </p:cNvPr>
            <p:cNvSpPr/>
            <p:nvPr/>
          </p:nvSpPr>
          <p:spPr>
            <a:xfrm>
              <a:off x="6031461" y="5322468"/>
              <a:ext cx="2146233" cy="1065186"/>
            </a:xfrm>
            <a:custGeom>
              <a:avLst/>
              <a:gdLst/>
              <a:ahLst/>
              <a:cxnLst>
                <a:cxn ang="0">
                  <a:pos x="wd2" y="hd2"/>
                </a:cxn>
                <a:cxn ang="5400000">
                  <a:pos x="wd2" y="hd2"/>
                </a:cxn>
                <a:cxn ang="10800000">
                  <a:pos x="wd2" y="hd2"/>
                </a:cxn>
                <a:cxn ang="16200000">
                  <a:pos x="wd2" y="hd2"/>
                </a:cxn>
              </a:cxnLst>
              <a:rect l="0" t="0" r="r" b="b"/>
              <a:pathLst>
                <a:path w="21600" h="21600" extrusionOk="0">
                  <a:moveTo>
                    <a:pt x="13951" y="0"/>
                  </a:moveTo>
                  <a:lnTo>
                    <a:pt x="3829" y="3923"/>
                  </a:lnTo>
                  <a:lnTo>
                    <a:pt x="0" y="21600"/>
                  </a:lnTo>
                  <a:lnTo>
                    <a:pt x="21600" y="21600"/>
                  </a:lnTo>
                  <a:cubicBezTo>
                    <a:pt x="21525" y="18607"/>
                    <a:pt x="21348" y="15689"/>
                    <a:pt x="21080" y="12848"/>
                  </a:cubicBezTo>
                  <a:cubicBezTo>
                    <a:pt x="20809" y="9992"/>
                    <a:pt x="20419" y="6986"/>
                    <a:pt x="19296" y="4991"/>
                  </a:cubicBezTo>
                  <a:cubicBezTo>
                    <a:pt x="18740" y="4005"/>
                    <a:pt x="18001" y="3482"/>
                    <a:pt x="17286" y="2776"/>
                  </a:cubicBezTo>
                  <a:cubicBezTo>
                    <a:pt x="16310" y="1811"/>
                    <a:pt x="15268" y="831"/>
                    <a:pt x="13951" y="0"/>
                  </a:cubicBezTo>
                  <a:close/>
                </a:path>
              </a:pathLst>
            </a:custGeom>
            <a:grpFill/>
            <a:ln w="12700" cap="flat">
              <a:noFill/>
              <a:miter lim="400000"/>
            </a:ln>
            <a:effectLst/>
          </p:spPr>
          <p:txBody>
            <a:bodyPr wrap="square" lIns="0" tIns="0" rIns="0" bIns="0" numCol="1"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grpSp>
      <p:sp>
        <p:nvSpPr>
          <p:cNvPr id="26" name="TextBox 25">
            <a:extLst>
              <a:ext uri="{FF2B5EF4-FFF2-40B4-BE49-F238E27FC236}">
                <a16:creationId xmlns:a16="http://schemas.microsoft.com/office/drawing/2014/main" id="{8D2AAAE5-048A-4A87-AEEF-113C16F30449}"/>
              </a:ext>
            </a:extLst>
          </p:cNvPr>
          <p:cNvSpPr txBox="1"/>
          <p:nvPr/>
        </p:nvSpPr>
        <p:spPr>
          <a:xfrm>
            <a:off x="229658" y="2339348"/>
            <a:ext cx="8535440" cy="3431709"/>
          </a:xfrm>
          <a:prstGeom prst="rect">
            <a:avLst/>
          </a:prstGeom>
          <a:noFill/>
          <a:ln>
            <a:noFill/>
          </a:ln>
          <a:effectLst>
            <a:glow rad="101600">
              <a:schemeClr val="accent5">
                <a:satMod val="175000"/>
                <a:alpha val="40000"/>
              </a:schemeClr>
            </a:glow>
          </a:effectLst>
        </p:spPr>
        <p:txBody>
          <a:bodyPr wrap="square" rtlCol="0">
            <a:spAutoFit/>
          </a:bodyPr>
          <a:lstStyle/>
          <a:p>
            <a:pPr marL="285750" indent="-285750">
              <a:spcAft>
                <a:spcPts val="600"/>
              </a:spcAft>
              <a:buFont typeface="Wingdings" panose="05000000000000000000" pitchFamily="2" charset="2"/>
              <a:buChar char="Ø"/>
            </a:pPr>
            <a:r>
              <a:rPr lang="ka-GE" sz="1600" dirty="0">
                <a:solidFill>
                  <a:schemeClr val="bg1"/>
                </a:solidFill>
                <a:latin typeface="BPG Square 37 Cond" panose="020B0604020202020204" charset="0"/>
              </a:rPr>
              <a:t>სხვადასხვა აქტივობაში ჯამში ჩართული იყო 497 მონაწილე, მათ შორის საგარეო საქმეთა სამინისტროს 363 თანამშრომელი, 10 საჯარო მოხელე სხვა უწყებებიდან, 44 უცხოელი დიპლომატი და 80  უცხოელი სტუდენტი;</a:t>
            </a:r>
          </a:p>
          <a:p>
            <a:pPr marL="285750" indent="-285750">
              <a:spcAft>
                <a:spcPts val="600"/>
              </a:spcAft>
              <a:buFont typeface="Wingdings" panose="05000000000000000000" pitchFamily="2" charset="2"/>
              <a:buChar char="Ø"/>
            </a:pPr>
            <a:r>
              <a:rPr lang="ka-GE" sz="1600" dirty="0" smtClean="0">
                <a:solidFill>
                  <a:schemeClr val="bg1"/>
                </a:solidFill>
                <a:latin typeface="BPG Square 37 Cond" panose="020B0604020202020204" charset="0"/>
              </a:rPr>
              <a:t>ჩატარდა </a:t>
            </a:r>
            <a:r>
              <a:rPr lang="ka-GE" sz="1600" dirty="0">
                <a:solidFill>
                  <a:schemeClr val="bg1"/>
                </a:solidFill>
                <a:latin typeface="BPG Square 37 Cond" panose="020B0604020202020204" charset="0"/>
              </a:rPr>
              <a:t>4 შეხვედრა უცხოელი სტუდენტების მონაწილეობით საქართველოს საგარეო პოლიტიკის პრიორიტეტების შესახებ;</a:t>
            </a:r>
          </a:p>
          <a:p>
            <a:pPr marL="285750" indent="-285750">
              <a:spcAft>
                <a:spcPts val="600"/>
              </a:spcAft>
              <a:buFont typeface="Wingdings" panose="05000000000000000000" pitchFamily="2" charset="2"/>
              <a:buChar char="Ø"/>
            </a:pPr>
            <a:r>
              <a:rPr lang="ka-GE" sz="1600" dirty="0">
                <a:solidFill>
                  <a:schemeClr val="bg1"/>
                </a:solidFill>
                <a:latin typeface="BPG Square 37 Cond" panose="020B0604020202020204" charset="0"/>
              </a:rPr>
              <a:t>1 აპრილს, ნატოს და ევროკავშირის შესახებ საინფორმაციო ცენტრში გაიმართა შეხვედრა ამერიკის უნივერსიტეტის ევროკავშირის პროგრამის სტუდენტებთან (23 მონაწილე);</a:t>
            </a:r>
          </a:p>
          <a:p>
            <a:pPr marL="285750" indent="-285750">
              <a:spcAft>
                <a:spcPts val="600"/>
              </a:spcAft>
              <a:buFont typeface="Wingdings" panose="05000000000000000000" pitchFamily="2" charset="2"/>
              <a:buChar char="Ø"/>
            </a:pPr>
            <a:r>
              <a:rPr lang="ka-GE" sz="1600" dirty="0">
                <a:solidFill>
                  <a:schemeClr val="bg1"/>
                </a:solidFill>
                <a:latin typeface="BPG Square 37 Cond" panose="020B0604020202020204" charset="0"/>
              </a:rPr>
              <a:t>4 აპრილს, დიპლომატიურმა ინსტიტუტმა ლუნდის უნივერსიტეტის სტუდენტებს უმასპინძლა (16 მონაწილე);</a:t>
            </a:r>
          </a:p>
          <a:p>
            <a:pPr marL="285750" indent="-285750">
              <a:spcAft>
                <a:spcPts val="600"/>
              </a:spcAft>
              <a:buFont typeface="Wingdings" panose="05000000000000000000" pitchFamily="2" charset="2"/>
              <a:buChar char="Ø"/>
            </a:pPr>
            <a:r>
              <a:rPr lang="ka-GE" sz="1600" dirty="0">
                <a:solidFill>
                  <a:schemeClr val="bg1"/>
                </a:solidFill>
                <a:latin typeface="BPG Square 37 Cond" panose="020B0604020202020204" charset="0"/>
              </a:rPr>
              <a:t>10 ივლისს ჩატარდა შეხვედრა </a:t>
            </a:r>
            <a:r>
              <a:rPr lang="en-US" sz="1600" dirty="0">
                <a:solidFill>
                  <a:schemeClr val="bg1"/>
                </a:solidFill>
                <a:latin typeface="BPG Square 37 Cond" panose="020B0604020202020204" charset="0"/>
              </a:rPr>
              <a:t>University Of Georgia-</a:t>
            </a:r>
            <a:r>
              <a:rPr lang="ka-GE" sz="1600" dirty="0">
                <a:solidFill>
                  <a:schemeClr val="bg1"/>
                </a:solidFill>
                <a:latin typeface="BPG Square 37 Cond" panose="020B0604020202020204" charset="0"/>
              </a:rPr>
              <a:t>ს სტუდენტებთან (16 სტუდენტი);</a:t>
            </a:r>
          </a:p>
          <a:p>
            <a:pPr marL="285750" indent="-285750">
              <a:spcAft>
                <a:spcPts val="600"/>
              </a:spcAft>
              <a:buFont typeface="Wingdings" panose="05000000000000000000" pitchFamily="2" charset="2"/>
              <a:buChar char="Ø"/>
            </a:pPr>
            <a:r>
              <a:rPr lang="ka-GE" sz="1600" dirty="0">
                <a:solidFill>
                  <a:schemeClr val="bg1"/>
                </a:solidFill>
                <a:latin typeface="BPG Square 37 Cond" panose="020B0604020202020204" charset="0"/>
              </a:rPr>
              <a:t>22 ნოემბერს მეოთხედ ჩატარდა შეხვედრა ამერიკის უნივერსიტეტის ევროკავშირის პროგრამის სტუდენტებთან (25 მონაწილე);</a:t>
            </a:r>
          </a:p>
        </p:txBody>
      </p:sp>
      <p:sp>
        <p:nvSpPr>
          <p:cNvPr id="27" name="TextBox 26">
            <a:extLst>
              <a:ext uri="{FF2B5EF4-FFF2-40B4-BE49-F238E27FC236}">
                <a16:creationId xmlns:a16="http://schemas.microsoft.com/office/drawing/2014/main" id="{FC6A98E0-38D2-4E53-BA0E-12E2334C9A55}"/>
              </a:ext>
            </a:extLst>
          </p:cNvPr>
          <p:cNvSpPr txBox="1"/>
          <p:nvPr/>
        </p:nvSpPr>
        <p:spPr>
          <a:xfrm>
            <a:off x="4269729" y="334280"/>
            <a:ext cx="6927616" cy="707886"/>
          </a:xfrm>
          <a:prstGeom prst="rect">
            <a:avLst/>
          </a:prstGeom>
          <a:noFill/>
        </p:spPr>
        <p:txBody>
          <a:bodyPr wrap="square" rtlCol="0">
            <a:spAutoFit/>
          </a:bodyPr>
          <a:lstStyle/>
          <a:p>
            <a:pPr algn="ctr"/>
            <a:r>
              <a:rPr lang="ka-GE" sz="2000" dirty="0">
                <a:latin typeface="BPG Square 37 Cond Caps" panose="020B0603030804020204" pitchFamily="34" charset="0"/>
              </a:rPr>
              <a:t>ლევან მიქელაძის სახელობის დიპლომატიური სასწავლო და კვლევითი ინსტიტუტი</a:t>
            </a:r>
          </a:p>
        </p:txBody>
      </p:sp>
    </p:spTree>
    <p:extLst>
      <p:ext uri="{BB962C8B-B14F-4D97-AF65-F5344CB8AC3E}">
        <p14:creationId xmlns:p14="http://schemas.microsoft.com/office/powerpoint/2010/main" val="203167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5700" y="950087"/>
            <a:ext cx="11178009" cy="5034595"/>
          </a:xfrm>
          <a:prstGeom prst="rect">
            <a:avLst/>
          </a:prstGeom>
        </p:spPr>
      </p:pic>
      <p:sp>
        <p:nvSpPr>
          <p:cNvPr id="15" name="TextBox 14">
            <a:extLst>
              <a:ext uri="{FF2B5EF4-FFF2-40B4-BE49-F238E27FC236}">
                <a16:creationId xmlns:a16="http://schemas.microsoft.com/office/drawing/2014/main" id="{0F0364C9-6FD1-4D2E-AAA0-C07967713212}"/>
              </a:ext>
            </a:extLst>
          </p:cNvPr>
          <p:cNvSpPr txBox="1"/>
          <p:nvPr/>
        </p:nvSpPr>
        <p:spPr>
          <a:xfrm>
            <a:off x="478291" y="3699262"/>
            <a:ext cx="11235418" cy="584775"/>
          </a:xfrm>
          <a:prstGeom prst="rect">
            <a:avLst/>
          </a:prstGeom>
          <a:noFill/>
        </p:spPr>
        <p:txBody>
          <a:bodyPr wrap="square" rtlCol="0">
            <a:spAutoFit/>
          </a:bodyPr>
          <a:lstStyle/>
          <a:p>
            <a:pPr algn="ctr"/>
            <a:r>
              <a:rPr lang="ka-GE" sz="3200" dirty="0">
                <a:solidFill>
                  <a:schemeClr val="bg1"/>
                </a:solidFill>
                <a:effectLst>
                  <a:outerShdw blurRad="38100" dist="38100" dir="2700000" algn="tl">
                    <a:srgbClr val="000000">
                      <a:alpha val="43137"/>
                    </a:srgbClr>
                  </a:outerShdw>
                </a:effectLst>
                <a:latin typeface="BPG Banner Caps" panose="02060504020202060204" pitchFamily="18" charset="0"/>
              </a:rPr>
              <a:t>მადლობა ყურადღებისთვის</a:t>
            </a:r>
          </a:p>
        </p:txBody>
      </p:sp>
      <p:pic>
        <p:nvPicPr>
          <p:cNvPr id="3" name="Picture 2">
            <a:extLst>
              <a:ext uri="{FF2B5EF4-FFF2-40B4-BE49-F238E27FC236}">
                <a16:creationId xmlns:a16="http://schemas.microsoft.com/office/drawing/2014/main" id="{D77A7728-DC06-4535-82AE-E6F4892569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2221" y="679826"/>
            <a:ext cx="2787559" cy="2787559"/>
          </a:xfrm>
          <a:prstGeom prst="rect">
            <a:avLst/>
          </a:prstGeom>
          <a:effectLst>
            <a:outerShdw blurRad="114300" dist="88900" dir="5400000" algn="t" rotWithShape="0">
              <a:prstClr val="black">
                <a:alpha val="20000"/>
              </a:prstClr>
            </a:outerShdw>
          </a:effectLst>
        </p:spPr>
      </p:pic>
    </p:spTree>
    <p:extLst>
      <p:ext uri="{BB962C8B-B14F-4D97-AF65-F5344CB8AC3E}">
        <p14:creationId xmlns:p14="http://schemas.microsoft.com/office/powerpoint/2010/main" val="3437283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fltVal val="0"/>
                                          </p:val>
                                        </p:tav>
                                        <p:tav tm="100000">
                                          <p:val>
                                            <p:strVal val="#ppt_w"/>
                                          </p:val>
                                        </p:tav>
                                      </p:tavLst>
                                    </p:anim>
                                    <p:anim calcmode="lin" valueType="num">
                                      <p:cBhvr>
                                        <p:cTn id="8" dur="700" fill="hold"/>
                                        <p:tgtEl>
                                          <p:spTgt spid="3"/>
                                        </p:tgtEl>
                                        <p:attrNameLst>
                                          <p:attrName>ppt_h</p:attrName>
                                        </p:attrNameLst>
                                      </p:cBhvr>
                                      <p:tavLst>
                                        <p:tav tm="0">
                                          <p:val>
                                            <p:fltVal val="0"/>
                                          </p:val>
                                        </p:tav>
                                        <p:tav tm="100000">
                                          <p:val>
                                            <p:strVal val="#ppt_h"/>
                                          </p:val>
                                        </p:tav>
                                      </p:tavLst>
                                    </p:anim>
                                    <p:animEffect transition="in" filter="fade">
                                      <p:cBhvr>
                                        <p:cTn id="9" dur="700"/>
                                        <p:tgtEl>
                                          <p:spTgt spid="3"/>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6C94C-3022-432E-A376-242AA3E508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318" y="1498691"/>
            <a:ext cx="11178009" cy="5034595"/>
          </a:xfrm>
          <a:prstGeom prst="rect">
            <a:avLst/>
          </a:prstGeom>
        </p:spPr>
      </p:pic>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4BE40C-52B5-4C6E-90DF-6A7D1BC7151D}"/>
              </a:ext>
            </a:extLst>
          </p:cNvPr>
          <p:cNvSpPr txBox="1"/>
          <p:nvPr/>
        </p:nvSpPr>
        <p:spPr>
          <a:xfrm>
            <a:off x="5127131" y="483296"/>
            <a:ext cx="4637758" cy="400110"/>
          </a:xfrm>
          <a:prstGeom prst="rect">
            <a:avLst/>
          </a:prstGeom>
          <a:noFill/>
        </p:spPr>
        <p:txBody>
          <a:bodyPr wrap="square" rtlCol="0">
            <a:spAutoFit/>
          </a:bodyPr>
          <a:lstStyle/>
          <a:p>
            <a:endParaRPr lang="ka-GE" sz="2000" dirty="0">
              <a:latin typeface="BPG Square 37 Cond Caps" panose="020B0603030804020204" pitchFamily="34" charset="0"/>
            </a:endParaRPr>
          </a:p>
        </p:txBody>
      </p:sp>
      <p:sp>
        <p:nvSpPr>
          <p:cNvPr id="14" name="TextBox 13">
            <a:extLst>
              <a:ext uri="{FF2B5EF4-FFF2-40B4-BE49-F238E27FC236}">
                <a16:creationId xmlns:a16="http://schemas.microsoft.com/office/drawing/2014/main" id="{DEE547A1-290E-4C57-AA9A-D368216BE393}"/>
              </a:ext>
            </a:extLst>
          </p:cNvPr>
          <p:cNvSpPr txBox="1"/>
          <p:nvPr/>
        </p:nvSpPr>
        <p:spPr>
          <a:xfrm>
            <a:off x="593210" y="2191356"/>
            <a:ext cx="8585490" cy="1311769"/>
          </a:xfrm>
          <a:prstGeom prst="rect">
            <a:avLst/>
          </a:prstGeom>
          <a:noFill/>
        </p:spPr>
        <p:txBody>
          <a:bodyPr wrap="square" rtlCol="0">
            <a:spAutoFit/>
          </a:bodyPr>
          <a:lstStyle/>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ერთიანი საგარეო და უსაფრთხოების პოლიტიკის იმპლემენტაციის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CFSP)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წლიური ანგარიში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თებერვალი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ერთიანი უსაფრთხოებისა და თავდაცვის პოლიტიკის იმპლემენტაციის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CSDP)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წლიური ანგარიში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თებერვალი</a:t>
            </a:r>
          </a:p>
        </p:txBody>
      </p:sp>
      <p:sp>
        <p:nvSpPr>
          <p:cNvPr id="22" name="TextBox 21">
            <a:extLst>
              <a:ext uri="{FF2B5EF4-FFF2-40B4-BE49-F238E27FC236}">
                <a16:creationId xmlns:a16="http://schemas.microsoft.com/office/drawing/2014/main" id="{FC6A98E0-38D2-4E53-BA0E-12E2334C9A55}"/>
              </a:ext>
            </a:extLst>
          </p:cNvPr>
          <p:cNvSpPr txBox="1"/>
          <p:nvPr/>
        </p:nvSpPr>
        <p:spPr>
          <a:xfrm>
            <a:off x="4215342" y="451160"/>
            <a:ext cx="7113348" cy="400110"/>
          </a:xfrm>
          <a:prstGeom prst="rect">
            <a:avLst/>
          </a:prstGeom>
          <a:noFill/>
        </p:spPr>
        <p:txBody>
          <a:bodyPr wrap="square" rtlCol="0">
            <a:spAutoFit/>
          </a:bodyPr>
          <a:lstStyle/>
          <a:p>
            <a:r>
              <a:rPr lang="ka-GE" sz="2000" dirty="0">
                <a:latin typeface="BPG Square 37 Cond Caps" panose="020B0603030804020204" pitchFamily="34" charset="0"/>
              </a:rPr>
              <a:t>ტერიტორიული მთლიანობის მშვიდობიანი გზით აღდგენა</a:t>
            </a:r>
          </a:p>
        </p:txBody>
      </p:sp>
      <p:sp>
        <p:nvSpPr>
          <p:cNvPr id="12" name="TextBox 11">
            <a:extLst>
              <a:ext uri="{FF2B5EF4-FFF2-40B4-BE49-F238E27FC236}">
                <a16:creationId xmlns:a16="http://schemas.microsoft.com/office/drawing/2014/main" id="{DEE547A1-290E-4C57-AA9A-D368216BE393}"/>
              </a:ext>
            </a:extLst>
          </p:cNvPr>
          <p:cNvSpPr txBox="1"/>
          <p:nvPr/>
        </p:nvSpPr>
        <p:spPr>
          <a:xfrm>
            <a:off x="593210" y="3563970"/>
            <a:ext cx="5426550" cy="787908"/>
          </a:xfrm>
          <a:prstGeom prst="rect">
            <a:avLst/>
          </a:prstGeom>
          <a:noFill/>
        </p:spPr>
        <p:txBody>
          <a:bodyPr wrap="square" rtlCol="0">
            <a:spAutoFit/>
          </a:bodyPr>
          <a:lstStyle/>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საპარლამენტო ასამბლეის დეკლარაცია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მაისი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ვაშინგტონის სამიტის დეკლარაცია </a:t>
            </a:r>
            <a:r>
              <a:rPr lang="en-US" sz="16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ივლისი</a:t>
            </a:r>
          </a:p>
        </p:txBody>
      </p:sp>
      <p:sp>
        <p:nvSpPr>
          <p:cNvPr id="18" name="TextBox 17">
            <a:extLst>
              <a:ext uri="{FF2B5EF4-FFF2-40B4-BE49-F238E27FC236}">
                <a16:creationId xmlns:a16="http://schemas.microsoft.com/office/drawing/2014/main" id="{DEE547A1-290E-4C57-AA9A-D368216BE393}"/>
              </a:ext>
            </a:extLst>
          </p:cNvPr>
          <p:cNvSpPr txBox="1"/>
          <p:nvPr/>
        </p:nvSpPr>
        <p:spPr>
          <a:xfrm>
            <a:off x="593210" y="4413518"/>
            <a:ext cx="6439768" cy="1329595"/>
          </a:xfrm>
          <a:prstGeom prst="rect">
            <a:avLst/>
          </a:prstGeom>
          <a:noFill/>
        </p:spPr>
        <p:txBody>
          <a:bodyPr wrap="square" rtlCol="0">
            <a:spAutoFit/>
          </a:bodyPr>
          <a:lstStyle/>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სახელმწიფო დეპარტამენტის ადამიანს უფლებათა ანგარიში - აპრილი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სახელმწიფო დეპარტამენტის ანგარიში საქართველოში რელიგიის თავისუფლების შესახებ - ივნისი</a:t>
            </a:r>
          </a:p>
        </p:txBody>
      </p:sp>
    </p:spTree>
    <p:extLst>
      <p:ext uri="{BB962C8B-B14F-4D97-AF65-F5344CB8AC3E}">
        <p14:creationId xmlns:p14="http://schemas.microsoft.com/office/powerpoint/2010/main" val="42016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iterate type="lt">
                                    <p:tmPct val="5172"/>
                                  </p:iterate>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anim calcmode="lin" valueType="num">
                                      <p:cBhvr>
                                        <p:cTn id="19"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2">
                                            <p:txEl>
                                              <p:pRg st="0" end="0"/>
                                            </p:txEl>
                                          </p:spTgt>
                                        </p:tgtEl>
                                        <p:attrNameLst>
                                          <p:attrName>ppt_h</p:attrName>
                                        </p:attrNameLst>
                                      </p:cBhvr>
                                      <p:tavLst>
                                        <p:tav tm="0">
                                          <p:val>
                                            <p:strVal val="#ppt_h"/>
                                          </p:val>
                                        </p:tav>
                                        <p:tav tm="100000">
                                          <p:val>
                                            <p:strVal val="#ppt_h"/>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1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3CEF8B1-92A3-404F-8EF2-0AC6D43F5BD6}"/>
              </a:ext>
            </a:extLst>
          </p:cNvPr>
          <p:cNvSpPr/>
          <p:nvPr/>
        </p:nvSpPr>
        <p:spPr>
          <a:xfrm>
            <a:off x="-6" y="0"/>
            <a:ext cx="12192003" cy="136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pic>
        <p:nvPicPr>
          <p:cNvPr id="11" name="Picture 10">
            <a:extLst>
              <a:ext uri="{FF2B5EF4-FFF2-40B4-BE49-F238E27FC236}">
                <a16:creationId xmlns:a16="http://schemas.microsoft.com/office/drawing/2014/main" id="{7CF3B48B-9AA5-4A37-A9B6-C039EC0535C2}"/>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99090" y="1566146"/>
            <a:ext cx="9467450" cy="5325441"/>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E547A1-290E-4C57-AA9A-D368216BE393}"/>
              </a:ext>
            </a:extLst>
          </p:cNvPr>
          <p:cNvSpPr txBox="1"/>
          <p:nvPr/>
        </p:nvSpPr>
        <p:spPr>
          <a:xfrm>
            <a:off x="450192" y="1969677"/>
            <a:ext cx="10625957" cy="4247445"/>
          </a:xfrm>
          <a:prstGeom prst="rect">
            <a:avLst/>
          </a:prstGeom>
          <a:noFill/>
        </p:spPr>
        <p:txBody>
          <a:bodyPr wrap="square" rtlCol="0">
            <a:spAutoFit/>
          </a:bodyPr>
          <a:lstStyle/>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ჟენევის საერთაშორისო მოლაპარაკებების სამი რაუნდი;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მუშაობა ევროკავშირის სადამკვირვებლო მისიის გაძლიერებისა და  ოკუპირებულ ტერიტორიებზე შესვლის მიზნით. ნოემბერში მისიის მანდატი კიდევ ორი წლით გახანგრძლივდა;</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მუშაობა ოკუპირებულ რეგიონებში უსაფრთხოებისა და ადამიანის უფლებათა საერთაშორისო მექანიზმების დაშვებისთვის; </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მუშაობა არაღიარების პოლიტიკის განმტკიცების მიმართულებით;</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გრძელდებოდა ძალისხმევა ნდობის აღდგენისა და შერიგების პროცესის ხელშესაწყობად;</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საერთაშორისო სასამართლოების მიერ მიღებული გადაწყვეტილებების, ეფექტიანი გამოყენება საერთაშორისო ფორმატებში;</a:t>
            </a:r>
          </a:p>
          <a:p>
            <a:pPr marL="285750" indent="-285750" algn="just">
              <a:lnSpc>
                <a:spcPct val="110000"/>
              </a:lnSpc>
              <a:spcAft>
                <a:spcPts val="1200"/>
              </a:spcAft>
              <a:buFont typeface="Wingdings" panose="05000000000000000000" pitchFamily="2" charset="2"/>
              <a:buChar char="Ø"/>
            </a:pP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ადამიანის უფლებათა ევროპული სასამართლოს 9 აპრილის გადაწყვეტილება, კვლავ ადასტურებს რუსეთის პასუხისმგებლობას საქართველოს ოკუპირებულ ტერიტორიებსა და საოკუპაციო ხაზის გასწვრივ საერთაშორისო სამართლის ნორმებისა და ადამიანის ფუნდამენტური უფლებების უხეშ დარღვევებზე</a:t>
            </a:r>
            <a:r>
              <a:rPr lang="ka-GE" sz="1600" dirty="0">
                <a:solidFill>
                  <a:schemeClr val="bg1"/>
                </a:solidFill>
                <a:effectLst>
                  <a:outerShdw blurRad="38100" dist="38100" dir="2700000" algn="tl">
                    <a:srgbClr val="000000">
                      <a:alpha val="43137"/>
                    </a:srgbClr>
                  </a:outerShdw>
                </a:effectLst>
                <a:latin typeface="BPG Banner Caps" panose="020B0604020202020204" charset="0"/>
              </a:rPr>
              <a:t>.</a:t>
            </a:r>
          </a:p>
        </p:txBody>
      </p:sp>
      <p:sp>
        <p:nvSpPr>
          <p:cNvPr id="15" name="TextBox 14">
            <a:extLst>
              <a:ext uri="{FF2B5EF4-FFF2-40B4-BE49-F238E27FC236}">
                <a16:creationId xmlns:a16="http://schemas.microsoft.com/office/drawing/2014/main" id="{FC6A98E0-38D2-4E53-BA0E-12E2334C9A55}"/>
              </a:ext>
            </a:extLst>
          </p:cNvPr>
          <p:cNvSpPr txBox="1"/>
          <p:nvPr/>
        </p:nvSpPr>
        <p:spPr>
          <a:xfrm>
            <a:off x="4340773" y="483296"/>
            <a:ext cx="7140026" cy="400110"/>
          </a:xfrm>
          <a:prstGeom prst="rect">
            <a:avLst/>
          </a:prstGeom>
          <a:noFill/>
        </p:spPr>
        <p:txBody>
          <a:bodyPr wrap="square" rtlCol="0">
            <a:spAutoFit/>
          </a:bodyPr>
          <a:lstStyle/>
          <a:p>
            <a:r>
              <a:rPr lang="ka-GE" sz="2000" dirty="0">
                <a:latin typeface="BPG Square 37 Cond Caps" panose="020B0603030804020204" pitchFamily="34" charset="0"/>
              </a:rPr>
              <a:t>ტერიტორიული მთლიანობის მშვიდობიანი გზით აღდგენა</a:t>
            </a:r>
          </a:p>
        </p:txBody>
      </p:sp>
    </p:spTree>
    <p:extLst>
      <p:ext uri="{BB962C8B-B14F-4D97-AF65-F5344CB8AC3E}">
        <p14:creationId xmlns:p14="http://schemas.microsoft.com/office/powerpoint/2010/main" val="344336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45" presetClass="entr" presetSubtype="0" fill="hold" nodeType="withEffect">
                                  <p:stCondLst>
                                    <p:cond delay="0"/>
                                  </p:stCondLst>
                                  <p:iterate type="lt">
                                    <p:tmPct val="5172"/>
                                  </p:iterate>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1000"/>
                                        <p:tgtEl>
                                          <p:spTgt spid="15">
                                            <p:txEl>
                                              <p:pRg st="0" end="0"/>
                                            </p:txEl>
                                          </p:spTgt>
                                        </p:tgtEl>
                                      </p:cBhvr>
                                    </p:animEffect>
                                    <p:anim calcmode="lin" valueType="num">
                                      <p:cBhvr>
                                        <p:cTn id="17" dur="1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18" dur="1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 y="1375580"/>
            <a:ext cx="12192000" cy="5491298"/>
          </a:xfrm>
          <a:prstGeom prst="rect">
            <a:avLst/>
          </a:prstGeom>
        </p:spPr>
      </p:pic>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9D369B-89CC-4FB3-88B1-DEA5B5F10922}"/>
              </a:ext>
            </a:extLst>
          </p:cNvPr>
          <p:cNvSpPr txBox="1"/>
          <p:nvPr/>
        </p:nvSpPr>
        <p:spPr>
          <a:xfrm>
            <a:off x="1718615" y="2067043"/>
            <a:ext cx="10278193" cy="464742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20 თებერვალს, ქ. ბრიუსელში გაიმართა საქართველოსა და ევროკავშირს შორის ასოცირების საბჭოს სხდომა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და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ორმხრივი შეხვედრები ევროკავშირის მაღალი დონის წარმომადგენლებთან;</a:t>
            </a:r>
          </a:p>
          <a:p>
            <a:pPr marL="285750" indent="-285750">
              <a:spcAft>
                <a:spcPts val="12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18 ივლისს, გაერთიანებულ სამეფოში პრემიერ-მინისტრმა მონაწილეობა მიიღო ევროპული პოლიტიკური გაერთიანების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EPC)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მესამე სამიტში და 7 ნოემბერს, უნგრეთში მეოთხე სამიტში;  </a:t>
            </a:r>
          </a:p>
          <a:p>
            <a:pPr marL="285750" indent="-285750">
              <a:spcAft>
                <a:spcPts val="12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29-30 აპრილს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საგარეო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საქმეთა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მინისტრი მონაწილეობდა ევროკავშირის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გაფართოების ყველაზე მასშტაბური ტალღის 20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წლისთავისადმი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მიძღვნილ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ღონისძიებაში,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გაიმართა მაღალი დონის შეხვედრები;</a:t>
            </a:r>
          </a:p>
          <a:p>
            <a:pPr marL="285750" indent="-285750">
              <a:spcAft>
                <a:spcPts val="12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24-25 ივნისს, ქ. ლუქსემბურგში განხორციელდა  საქართველოს საგარეო საქმეთა მინისტრის ვიზიტი;</a:t>
            </a:r>
          </a:p>
          <a:p>
            <a:pPr marL="285750" indent="-285750">
              <a:spcAft>
                <a:spcPts val="12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19 ივლისს, უნგრეთში, როგორც ევროკავშირის თავმჯომარე ქვეყანაში შედგა საგარეო საქმეთა მინისტრის ვიზიტი</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a:spcAft>
                <a:spcPts val="1200"/>
              </a:spcAft>
            </a:pP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2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ევროკომისიის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სამეზობლოსა და გაფართოების გენერალური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დირექტორი</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 ვიზიტი;</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2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ევროკომისიის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სპეციალური მისიის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ვიზიტი;</a:t>
            </a:r>
          </a:p>
          <a:p>
            <a:pPr marL="285750" indent="-285750">
              <a:spcAft>
                <a:spcPts val="12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უნგრეთის</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ევროკავშირის მაშინდელი თავმჯდომარე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ქვეყნის ოფიციალური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წარმომადგენლების ვიზიტი;</a:t>
            </a:r>
          </a:p>
          <a:p>
            <a:pPr marL="285750" indent="-285750">
              <a:spcAft>
                <a:spcPts val="12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ევროკავშირის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საბჭოს პოლიტიკური და უსაფრთხოების კომიტეტის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PSC)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წევრი ელჩების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ვიზიტი;</a:t>
            </a: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200"/>
              </a:spcAft>
              <a:buFont typeface="Arial" panose="020B0604020202020204" pitchFamily="34" charset="0"/>
              <a:buChar char="•"/>
            </a:pPr>
            <a:endPar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p:txBody>
      </p:sp>
      <p:pic>
        <p:nvPicPr>
          <p:cNvPr id="14" name="Picture 13">
            <a:extLst>
              <a:ext uri="{FF2B5EF4-FFF2-40B4-BE49-F238E27FC236}">
                <a16:creationId xmlns:a16="http://schemas.microsoft.com/office/drawing/2014/main" id="{A28D2CDB-F40F-4079-8064-2EB237C8DC20}"/>
              </a:ext>
            </a:extLst>
          </p:cNvPr>
          <p:cNvPicPr>
            <a:picLocks noChangeAspect="1"/>
          </p:cNvPicPr>
          <p:nvPr/>
        </p:nvPicPr>
        <p:blipFill rotWithShape="1">
          <a:blip r:embed="rId4">
            <a:extLst>
              <a:ext uri="{28A0092B-C50C-407E-A947-70E740481C1C}">
                <a14:useLocalDpi xmlns:a14="http://schemas.microsoft.com/office/drawing/2010/main"/>
              </a:ext>
            </a:extLst>
          </a:blip>
          <a:srcRect l="64514" r="276"/>
          <a:stretch/>
        </p:blipFill>
        <p:spPr>
          <a:xfrm>
            <a:off x="0" y="1721477"/>
            <a:ext cx="1672309" cy="4689119"/>
          </a:xfrm>
          <a:prstGeom prst="rect">
            <a:avLst/>
          </a:prstGeom>
        </p:spPr>
      </p:pic>
      <p:pic>
        <p:nvPicPr>
          <p:cNvPr id="9" name="Picture 8">
            <a:extLst>
              <a:ext uri="{FF2B5EF4-FFF2-40B4-BE49-F238E27FC236}">
                <a16:creationId xmlns:a16="http://schemas.microsoft.com/office/drawing/2014/main" id="{48BBA70C-1C92-4ED8-AD12-1B688ADC1FB0}"/>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63502" y="5238044"/>
            <a:ext cx="1260699" cy="1438636"/>
          </a:xfrm>
          <a:prstGeom prst="rect">
            <a:avLst/>
          </a:prstGeom>
        </p:spPr>
      </p:pic>
      <p:sp>
        <p:nvSpPr>
          <p:cNvPr id="10" name="TextBox 9">
            <a:extLst>
              <a:ext uri="{FF2B5EF4-FFF2-40B4-BE49-F238E27FC236}">
                <a16:creationId xmlns:a16="http://schemas.microsoft.com/office/drawing/2014/main" id="{FC6A98E0-38D2-4E53-BA0E-12E2334C9A55}"/>
              </a:ext>
            </a:extLst>
          </p:cNvPr>
          <p:cNvSpPr txBox="1"/>
          <p:nvPr/>
        </p:nvSpPr>
        <p:spPr>
          <a:xfrm>
            <a:off x="6342143" y="483296"/>
            <a:ext cx="3267849" cy="400110"/>
          </a:xfrm>
          <a:prstGeom prst="rect">
            <a:avLst/>
          </a:prstGeom>
          <a:noFill/>
        </p:spPr>
        <p:txBody>
          <a:bodyPr wrap="square" rtlCol="0">
            <a:spAutoFit/>
          </a:bodyPr>
          <a:lstStyle/>
          <a:p>
            <a:r>
              <a:rPr lang="ka-GE" sz="2000" dirty="0">
                <a:latin typeface="BPG Square 37 Cond Caps" panose="020B0603030804020204" pitchFamily="34" charset="0"/>
              </a:rPr>
              <a:t>ევროკავშირი</a:t>
            </a:r>
          </a:p>
        </p:txBody>
      </p:sp>
      <p:pic>
        <p:nvPicPr>
          <p:cNvPr id="11" name="Picture 10" descr="1200px-Insignia_of_the_European_External_Action_Service.svg_.png"/>
          <p:cNvPicPr>
            <a:picLocks noChangeAspect="1"/>
          </p:cNvPicPr>
          <p:nvPr/>
        </p:nvPicPr>
        <p:blipFill>
          <a:blip r:embed="rId6" cstate="print"/>
          <a:stretch>
            <a:fillRect/>
          </a:stretch>
        </p:blipFill>
        <p:spPr>
          <a:xfrm>
            <a:off x="10542894" y="186931"/>
            <a:ext cx="1453914" cy="949890"/>
          </a:xfrm>
          <a:prstGeom prst="rect">
            <a:avLst/>
          </a:prstGeom>
        </p:spPr>
      </p:pic>
      <p:sp>
        <p:nvSpPr>
          <p:cNvPr id="12" name="TextBox 11">
            <a:extLst>
              <a:ext uri="{FF2B5EF4-FFF2-40B4-BE49-F238E27FC236}">
                <a16:creationId xmlns:a16="http://schemas.microsoft.com/office/drawing/2014/main" id="{DEE547A1-290E-4C57-AA9A-D368216BE393}"/>
              </a:ext>
            </a:extLst>
          </p:cNvPr>
          <p:cNvSpPr txBox="1"/>
          <p:nvPr/>
        </p:nvSpPr>
        <p:spPr>
          <a:xfrm>
            <a:off x="1966723" y="1720023"/>
            <a:ext cx="9497930" cy="363176"/>
          </a:xfrm>
          <a:prstGeom prst="rect">
            <a:avLst/>
          </a:prstGeom>
          <a:noFill/>
        </p:spPr>
        <p:txBody>
          <a:bodyPr wrap="square" rtlCol="0">
            <a:spAutoFit/>
          </a:bodyPr>
          <a:lstStyle/>
          <a:p>
            <a:pPr>
              <a:lnSpc>
                <a:spcPct val="110000"/>
              </a:lnSpc>
              <a:spcAft>
                <a:spcPts val="1200"/>
              </a:spcAft>
            </a:pPr>
            <a:r>
              <a:rPr lang="ka-GE" sz="1600" dirty="0">
                <a:solidFill>
                  <a:schemeClr val="bg1"/>
                </a:solidFill>
                <a:effectLst>
                  <a:outerShdw blurRad="38100" dist="38100" dir="2700000" algn="tl">
                    <a:srgbClr val="000000">
                      <a:alpha val="43137"/>
                    </a:srgbClr>
                  </a:outerShdw>
                </a:effectLst>
                <a:latin typeface="BPG Banner Caps" panose="020B0604020202020204" charset="0"/>
              </a:rPr>
              <a:t>მაღალი დონის ვიზიტები:</a:t>
            </a:r>
          </a:p>
        </p:txBody>
      </p:sp>
      <p:sp>
        <p:nvSpPr>
          <p:cNvPr id="15" name="TextBox 14">
            <a:extLst>
              <a:ext uri="{FF2B5EF4-FFF2-40B4-BE49-F238E27FC236}">
                <a16:creationId xmlns:a16="http://schemas.microsoft.com/office/drawing/2014/main" id="{DEE547A1-290E-4C57-AA9A-D368216BE393}"/>
              </a:ext>
            </a:extLst>
          </p:cNvPr>
          <p:cNvSpPr txBox="1"/>
          <p:nvPr/>
        </p:nvSpPr>
        <p:spPr>
          <a:xfrm>
            <a:off x="1966723" y="4599974"/>
            <a:ext cx="9497930" cy="363176"/>
          </a:xfrm>
          <a:prstGeom prst="rect">
            <a:avLst/>
          </a:prstGeom>
          <a:noFill/>
        </p:spPr>
        <p:txBody>
          <a:bodyPr wrap="square" rtlCol="0">
            <a:spAutoFit/>
          </a:bodyPr>
          <a:lstStyle/>
          <a:p>
            <a:pPr>
              <a:lnSpc>
                <a:spcPct val="110000"/>
              </a:lnSpc>
              <a:spcAft>
                <a:spcPts val="1200"/>
              </a:spcAft>
            </a:pPr>
            <a:r>
              <a:rPr lang="en-US" sz="1600" dirty="0" smtClean="0">
                <a:solidFill>
                  <a:schemeClr val="bg1"/>
                </a:solidFill>
                <a:effectLst>
                  <a:outerShdw blurRad="38100" dist="38100" dir="2700000" algn="tl">
                    <a:srgbClr val="000000">
                      <a:alpha val="43137"/>
                    </a:srgbClr>
                  </a:outerShdw>
                </a:effectLst>
                <a:latin typeface="BPG Banner Caps" panose="020B0604020202020204" charset="0"/>
              </a:rPr>
              <a:t>EU - </a:t>
            </a:r>
            <a:r>
              <a:rPr lang="ka-GE" sz="1600" dirty="0" smtClean="0">
                <a:solidFill>
                  <a:schemeClr val="bg1"/>
                </a:solidFill>
                <a:effectLst>
                  <a:outerShdw blurRad="38100" dist="38100" dir="2700000" algn="tl">
                    <a:srgbClr val="000000">
                      <a:alpha val="43137"/>
                    </a:srgbClr>
                  </a:outerShdw>
                </a:effectLst>
                <a:latin typeface="BPG Banner Caps" panose="020B0604020202020204" charset="0"/>
              </a:rPr>
              <a:t>ს მხრიდან განხორციელდა მაღალი </a:t>
            </a:r>
            <a:r>
              <a:rPr lang="ka-GE" sz="1600" dirty="0">
                <a:solidFill>
                  <a:schemeClr val="bg1"/>
                </a:solidFill>
                <a:effectLst>
                  <a:outerShdw blurRad="38100" dist="38100" dir="2700000" algn="tl">
                    <a:srgbClr val="000000">
                      <a:alpha val="43137"/>
                    </a:srgbClr>
                  </a:outerShdw>
                </a:effectLst>
                <a:latin typeface="BPG Banner Caps" panose="020B0604020202020204" charset="0"/>
              </a:rPr>
              <a:t>დონის ვიზიტები:</a:t>
            </a:r>
          </a:p>
        </p:txBody>
      </p:sp>
    </p:spTree>
    <p:extLst>
      <p:ext uri="{BB962C8B-B14F-4D97-AF65-F5344CB8AC3E}">
        <p14:creationId xmlns:p14="http://schemas.microsoft.com/office/powerpoint/2010/main" val="167828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45" presetClass="entr" presetSubtype="0" fill="hold" nodeType="withEffect">
                                  <p:stCondLst>
                                    <p:cond delay="0"/>
                                  </p:stCondLst>
                                  <p:iterate type="lt">
                                    <p:tmPct val="5172"/>
                                  </p:iterate>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10">
                                            <p:txEl>
                                              <p:pRg st="0" end="0"/>
                                            </p:txEl>
                                          </p:spTgt>
                                        </p:tgtEl>
                                        <p:attrNameLst>
                                          <p:attrName>ppt_h</p:attrName>
                                        </p:attrNameLst>
                                      </p:cBhvr>
                                      <p:tavLst>
                                        <p:tav tm="0">
                                          <p:val>
                                            <p:strVal val="#ppt_h"/>
                                          </p:val>
                                        </p:tav>
                                        <p:tav tm="100000">
                                          <p:val>
                                            <p:strVal val="#ppt_h"/>
                                          </p:val>
                                        </p:tav>
                                      </p:tavLst>
                                    </p:anim>
                                  </p:childTnLst>
                                </p:cTn>
                              </p:par>
                              <p:par>
                                <p:cTn id="25" presetID="14"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 y="1366702"/>
            <a:ext cx="12192000" cy="5491298"/>
          </a:xfrm>
          <a:prstGeom prst="rect">
            <a:avLst/>
          </a:prstGeom>
        </p:spPr>
      </p:pic>
      <p:pic>
        <p:nvPicPr>
          <p:cNvPr id="14" name="Picture 13">
            <a:extLst>
              <a:ext uri="{FF2B5EF4-FFF2-40B4-BE49-F238E27FC236}">
                <a16:creationId xmlns:a16="http://schemas.microsoft.com/office/drawing/2014/main" id="{A28D2CDB-F40F-4079-8064-2EB237C8DC20}"/>
              </a:ext>
            </a:extLst>
          </p:cNvPr>
          <p:cNvPicPr>
            <a:picLocks noChangeAspect="1"/>
          </p:cNvPicPr>
          <p:nvPr/>
        </p:nvPicPr>
        <p:blipFill rotWithShape="1">
          <a:blip r:embed="rId3">
            <a:extLst>
              <a:ext uri="{28A0092B-C50C-407E-A947-70E740481C1C}">
                <a14:useLocalDpi xmlns:a14="http://schemas.microsoft.com/office/drawing/2010/main"/>
              </a:ext>
            </a:extLst>
          </a:blip>
          <a:srcRect l="62215" r="276"/>
          <a:stretch/>
        </p:blipFill>
        <p:spPr>
          <a:xfrm rot="10800000">
            <a:off x="10716570" y="1491293"/>
            <a:ext cx="1781516" cy="4689119"/>
          </a:xfrm>
          <a:prstGeom prst="rect">
            <a:avLst/>
          </a:prstGeom>
        </p:spPr>
      </p:pic>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9D369B-89CC-4FB3-88B1-DEA5B5F10922}"/>
              </a:ext>
            </a:extLst>
          </p:cNvPr>
          <p:cNvSpPr txBox="1"/>
          <p:nvPr/>
        </p:nvSpPr>
        <p:spPr>
          <a:xfrm>
            <a:off x="136425" y="2000678"/>
            <a:ext cx="10580145" cy="375487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3-5 აპრილს განხორციელდა უწყებათშორისი ჯგუფის ვიზიტი ქ.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ბრიუსელში</a:t>
            </a:r>
          </a:p>
          <a:p>
            <a:pPr marL="285750" indent="-285750">
              <a:spcAft>
                <a:spcPts val="1200"/>
              </a:spcAft>
              <a:buFont typeface="Arial" panose="020B0604020202020204" pitchFamily="34" charset="0"/>
              <a:buChar char="•"/>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18-20 სექტემბერს, საქართველოში სომხეთის სამთავრობო დელეგაციის ვიზიტის ფარგლებში, საქართველო-ევროკავშირის ასოცირების შესახებ შეთანხმების განხორციელების პროცესში  მიღებული გამოცდილების გაზიარე მოხდა სომხეთის მხარისთვის;</a:t>
            </a:r>
          </a:p>
          <a:p>
            <a:pPr marL="285750" indent="-285750">
              <a:spcAft>
                <a:spcPts val="1200"/>
              </a:spcAft>
              <a:buFont typeface="Arial" panose="020B0604020202020204" pitchFamily="34" charset="0"/>
              <a:buChar char="•"/>
            </a:pPr>
            <a:endPar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endParaRPr>
          </a:p>
          <a:p>
            <a:pPr>
              <a:spcAft>
                <a:spcPts val="1200"/>
              </a:spcAft>
            </a:pPr>
            <a:endPar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endParaRPr>
          </a:p>
          <a:p>
            <a:pPr>
              <a:spcAft>
                <a:spcPts val="1200"/>
              </a:spcAft>
            </a:pPr>
            <a:endPar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2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ესპანეთის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სამეფოში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ელკანოს სამეფო ინსტიტუტის“ მიერ ორგანიზებულ დისკუსიაში -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Georgia's EU accession in the broader context of the future enlargement“</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endPar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2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უნგრეთის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საგარეო საქმეთა ინსტიტუტში (</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HIIA)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გამართულ ღონისძიებაში </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 </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a:t>
            </a:r>
            <a:r>
              <a:rPr lang="en-US" sz="1400" dirty="0">
                <a:solidFill>
                  <a:schemeClr val="bg1"/>
                </a:solidFill>
                <a:effectLst>
                  <a:outerShdw blurRad="38100" dist="38100" dir="2700000" algn="tl">
                    <a:srgbClr val="000000">
                      <a:alpha val="43137"/>
                    </a:srgbClr>
                  </a:outerShdw>
                </a:effectLst>
                <a:latin typeface="BPG Square 37 Cond" panose="020B0603030804020204" pitchFamily="34" charset="0"/>
              </a:rPr>
              <a:t>THE AGE OF ENLARGEMENT - Perspectives of Georgia’s EU candidacy and the Hungarian presidency“</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marL="285750" indent="-285750">
              <a:spcAft>
                <a:spcPts val="1200"/>
              </a:spcAft>
              <a:buFont typeface="Arial" panose="020B0604020202020204" pitchFamily="34" charset="0"/>
              <a:buChar char="•"/>
            </a:pP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ქ</a:t>
            </a: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 ვილნიუსში  გამართულ სემინარში ,,აღმოსავლეთ პარტნიორობის შესახებ - გაფართოების პროცესის მხარდაჭერა და რეგიონული თანამშრომლობის ხელშეწყობა</a:t>
            </a:r>
            <a:r>
              <a:rPr lang="ka-GE" sz="14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 </a:t>
            </a:r>
          </a:p>
        </p:txBody>
      </p:sp>
      <p:pic>
        <p:nvPicPr>
          <p:cNvPr id="9" name="Picture 8">
            <a:extLst>
              <a:ext uri="{FF2B5EF4-FFF2-40B4-BE49-F238E27FC236}">
                <a16:creationId xmlns:a16="http://schemas.microsoft.com/office/drawing/2014/main" id="{48BBA70C-1C92-4ED8-AD12-1B688ADC1FB0}"/>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913799" y="5353426"/>
            <a:ext cx="1083009" cy="1235866"/>
          </a:xfrm>
          <a:prstGeom prst="rect">
            <a:avLst/>
          </a:prstGeom>
        </p:spPr>
      </p:pic>
      <p:sp>
        <p:nvSpPr>
          <p:cNvPr id="10" name="TextBox 9">
            <a:extLst>
              <a:ext uri="{FF2B5EF4-FFF2-40B4-BE49-F238E27FC236}">
                <a16:creationId xmlns:a16="http://schemas.microsoft.com/office/drawing/2014/main" id="{FC6A98E0-38D2-4E53-BA0E-12E2334C9A55}"/>
              </a:ext>
            </a:extLst>
          </p:cNvPr>
          <p:cNvSpPr txBox="1"/>
          <p:nvPr/>
        </p:nvSpPr>
        <p:spPr>
          <a:xfrm>
            <a:off x="6496554" y="483296"/>
            <a:ext cx="3731899" cy="400110"/>
          </a:xfrm>
          <a:prstGeom prst="rect">
            <a:avLst/>
          </a:prstGeom>
          <a:noFill/>
        </p:spPr>
        <p:txBody>
          <a:bodyPr wrap="square" rtlCol="0">
            <a:spAutoFit/>
          </a:bodyPr>
          <a:lstStyle/>
          <a:p>
            <a:r>
              <a:rPr lang="ka-GE" sz="2000" dirty="0">
                <a:latin typeface="BPG Square 37 Cond Caps" panose="020B0603030804020204" pitchFamily="34" charset="0"/>
              </a:rPr>
              <a:t>ევროკავშირი</a:t>
            </a:r>
          </a:p>
        </p:txBody>
      </p:sp>
      <p:pic>
        <p:nvPicPr>
          <p:cNvPr id="11" name="Picture 10" descr="1200px-Insignia_of_the_European_External_Action_Service.svg_.png"/>
          <p:cNvPicPr>
            <a:picLocks noChangeAspect="1"/>
          </p:cNvPicPr>
          <p:nvPr/>
        </p:nvPicPr>
        <p:blipFill>
          <a:blip r:embed="rId6" cstate="print"/>
          <a:stretch>
            <a:fillRect/>
          </a:stretch>
        </p:blipFill>
        <p:spPr>
          <a:xfrm>
            <a:off x="10542894" y="186931"/>
            <a:ext cx="1453914" cy="949890"/>
          </a:xfrm>
          <a:prstGeom prst="rect">
            <a:avLst/>
          </a:prstGeom>
        </p:spPr>
      </p:pic>
      <p:sp>
        <p:nvSpPr>
          <p:cNvPr id="12" name="TextBox 11">
            <a:extLst>
              <a:ext uri="{FF2B5EF4-FFF2-40B4-BE49-F238E27FC236}">
                <a16:creationId xmlns:a16="http://schemas.microsoft.com/office/drawing/2014/main" id="{DEE547A1-290E-4C57-AA9A-D368216BE393}"/>
              </a:ext>
            </a:extLst>
          </p:cNvPr>
          <p:cNvSpPr txBox="1"/>
          <p:nvPr/>
        </p:nvSpPr>
        <p:spPr>
          <a:xfrm>
            <a:off x="328397" y="3472677"/>
            <a:ext cx="10082084" cy="363176"/>
          </a:xfrm>
          <a:prstGeom prst="rect">
            <a:avLst/>
          </a:prstGeom>
          <a:noFill/>
        </p:spPr>
        <p:txBody>
          <a:bodyPr wrap="square" rtlCol="0">
            <a:spAutoFit/>
          </a:bodyPr>
          <a:lstStyle/>
          <a:p>
            <a:pPr>
              <a:lnSpc>
                <a:spcPct val="110000"/>
              </a:lnSpc>
              <a:spcAft>
                <a:spcPts val="1200"/>
              </a:spcAft>
            </a:pPr>
            <a:r>
              <a:rPr lang="ka-GE" sz="1600" dirty="0" smtClean="0">
                <a:solidFill>
                  <a:schemeClr val="bg1"/>
                </a:solidFill>
                <a:effectLst>
                  <a:outerShdw blurRad="38100" dist="38100" dir="2700000" algn="tl">
                    <a:srgbClr val="000000">
                      <a:alpha val="43137"/>
                    </a:srgbClr>
                  </a:outerShdw>
                </a:effectLst>
                <a:latin typeface="BPG Banner Caps" panose="020B0604020202020204" charset="0"/>
              </a:rPr>
              <a:t>ქართული მხარე მონაწილეობდა </a:t>
            </a:r>
            <a:r>
              <a:rPr lang="en-US" sz="1600" dirty="0" smtClean="0">
                <a:solidFill>
                  <a:schemeClr val="bg1"/>
                </a:solidFill>
                <a:effectLst>
                  <a:outerShdw blurRad="38100" dist="38100" dir="2700000" algn="tl">
                    <a:srgbClr val="000000">
                      <a:alpha val="43137"/>
                    </a:srgbClr>
                  </a:outerShdw>
                </a:effectLst>
                <a:latin typeface="BPG Banner Caps" panose="020B0604020202020204" charset="0"/>
              </a:rPr>
              <a:t>EU – </a:t>
            </a:r>
            <a:r>
              <a:rPr lang="ka-GE" sz="1600" dirty="0" smtClean="0">
                <a:solidFill>
                  <a:schemeClr val="bg1"/>
                </a:solidFill>
                <a:effectLst>
                  <a:outerShdw blurRad="38100" dist="38100" dir="2700000" algn="tl">
                    <a:srgbClr val="000000">
                      <a:alpha val="43137"/>
                    </a:srgbClr>
                  </a:outerShdw>
                </a:effectLst>
                <a:latin typeface="BPG Banner Caps" panose="020B0604020202020204" charset="0"/>
              </a:rPr>
              <a:t>სთან დაკავშირებულ საერთაშორისო ღონისძიებებში:</a:t>
            </a:r>
            <a:endParaRPr lang="ka-GE" sz="1600" dirty="0">
              <a:solidFill>
                <a:schemeClr val="bg1"/>
              </a:solidFill>
              <a:effectLst>
                <a:outerShdw blurRad="38100" dist="38100" dir="2700000" algn="tl">
                  <a:srgbClr val="000000">
                    <a:alpha val="43137"/>
                  </a:srgbClr>
                </a:outerShdw>
              </a:effectLst>
              <a:latin typeface="BPG Banner Caps" panose="020B0604020202020204" charset="0"/>
            </a:endParaRPr>
          </a:p>
        </p:txBody>
      </p:sp>
    </p:spTree>
    <p:extLst>
      <p:ext uri="{BB962C8B-B14F-4D97-AF65-F5344CB8AC3E}">
        <p14:creationId xmlns:p14="http://schemas.microsoft.com/office/powerpoint/2010/main" val="150879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45" presetClass="entr" presetSubtype="0" fill="hold" nodeType="withEffect">
                                  <p:stCondLst>
                                    <p:cond delay="0"/>
                                  </p:stCondLst>
                                  <p:iterate type="lt">
                                    <p:tmPct val="5172"/>
                                  </p:iterate>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10">
                                            <p:txEl>
                                              <p:pRg st="0" end="0"/>
                                            </p:txEl>
                                          </p:spTgt>
                                        </p:tgtEl>
                                        <p:attrNameLst>
                                          <p:attrName>ppt_h</p:attrName>
                                        </p:attrNameLst>
                                      </p:cBhvr>
                                      <p:tavLst>
                                        <p:tav tm="0">
                                          <p:val>
                                            <p:strVal val="#ppt_h"/>
                                          </p:val>
                                        </p:tav>
                                        <p:tav tm="100000">
                                          <p:val>
                                            <p:strVal val="#ppt_h"/>
                                          </p:val>
                                        </p:tav>
                                      </p:tavLst>
                                    </p:anim>
                                  </p:childTnLst>
                                </p:cTn>
                              </p:par>
                              <p:par>
                                <p:cTn id="25" presetID="14"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F0BD42-1CAB-4C3F-9B5D-C6235FBBF4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 y="1366702"/>
            <a:ext cx="12192000" cy="5491298"/>
          </a:xfrm>
          <a:prstGeom prst="rect">
            <a:avLst/>
          </a:prstGeom>
        </p:spPr>
      </p:pic>
      <p:pic>
        <p:nvPicPr>
          <p:cNvPr id="10" name="Picture 9">
            <a:extLst>
              <a:ext uri="{FF2B5EF4-FFF2-40B4-BE49-F238E27FC236}">
                <a16:creationId xmlns:a16="http://schemas.microsoft.com/office/drawing/2014/main" id="{D63355E8-C693-4466-A870-3A68791A530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041260" y="2989482"/>
            <a:ext cx="3868518" cy="3868518"/>
          </a:xfrm>
          <a:prstGeom prst="rect">
            <a:avLst/>
          </a:prstGeom>
        </p:spPr>
      </p:pic>
      <p:pic>
        <p:nvPicPr>
          <p:cNvPr id="11" name="Picture 10">
            <a:extLst>
              <a:ext uri="{FF2B5EF4-FFF2-40B4-BE49-F238E27FC236}">
                <a16:creationId xmlns:a16="http://schemas.microsoft.com/office/drawing/2014/main" id="{F40CC1C1-8ADF-4BB9-85C8-D5028468313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36941" y="4510525"/>
            <a:ext cx="1926851" cy="1902347"/>
          </a:xfrm>
          <a:prstGeom prst="rect">
            <a:avLst/>
          </a:prstGeom>
        </p:spPr>
      </p:pic>
      <p:pic>
        <p:nvPicPr>
          <p:cNvPr id="7" name="Picture 6">
            <a:extLst>
              <a:ext uri="{FF2B5EF4-FFF2-40B4-BE49-F238E27FC236}">
                <a16:creationId xmlns:a16="http://schemas.microsoft.com/office/drawing/2014/main" id="{F4E29F7A-1819-4372-B33B-92864DB62F5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 y="0"/>
            <a:ext cx="12191995" cy="1366702"/>
          </a:xfrm>
          <a:prstGeom prst="rect">
            <a:avLst/>
          </a:prstGeom>
        </p:spPr>
      </p:pic>
      <p:sp>
        <p:nvSpPr>
          <p:cNvPr id="19" name="Rectangle 18">
            <a:extLst>
              <a:ext uri="{FF2B5EF4-FFF2-40B4-BE49-F238E27FC236}">
                <a16:creationId xmlns:a16="http://schemas.microsoft.com/office/drawing/2014/main" id="{1AAB1744-D65C-4214-877A-ED9DFBB1CE03}"/>
              </a:ext>
            </a:extLst>
          </p:cNvPr>
          <p:cNvSpPr/>
          <p:nvPr/>
        </p:nvSpPr>
        <p:spPr>
          <a:xfrm>
            <a:off x="-3" y="1297182"/>
            <a:ext cx="12192003" cy="78229"/>
          </a:xfrm>
          <a:prstGeom prst="rect">
            <a:avLst/>
          </a:prstGeom>
          <a:solidFill>
            <a:srgbClr val="FFD2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6A98E0-38D2-4E53-BA0E-12E2334C9A55}"/>
              </a:ext>
            </a:extLst>
          </p:cNvPr>
          <p:cNvSpPr txBox="1"/>
          <p:nvPr/>
        </p:nvSpPr>
        <p:spPr>
          <a:xfrm>
            <a:off x="4380579" y="483296"/>
            <a:ext cx="6321287" cy="400110"/>
          </a:xfrm>
          <a:prstGeom prst="rect">
            <a:avLst/>
          </a:prstGeom>
          <a:noFill/>
        </p:spPr>
        <p:txBody>
          <a:bodyPr wrap="square" rtlCol="0">
            <a:spAutoFit/>
          </a:bodyPr>
          <a:lstStyle/>
          <a:p>
            <a:r>
              <a:rPr lang="ka-GE" sz="2000" dirty="0">
                <a:latin typeface="BPG Square 37 Cond Caps" panose="020B0603030804020204" pitchFamily="34" charset="0"/>
              </a:rPr>
              <a:t>თანამშრომლობის სხვადასხვა მიმართულებები</a:t>
            </a:r>
          </a:p>
        </p:txBody>
      </p:sp>
      <p:sp>
        <p:nvSpPr>
          <p:cNvPr id="13" name="TextBox 12">
            <a:extLst>
              <a:ext uri="{FF2B5EF4-FFF2-40B4-BE49-F238E27FC236}">
                <a16:creationId xmlns:a16="http://schemas.microsoft.com/office/drawing/2014/main" id="{049D369B-89CC-4FB3-88B1-DEA5B5F10922}"/>
              </a:ext>
            </a:extLst>
          </p:cNvPr>
          <p:cNvSpPr txBox="1"/>
          <p:nvPr/>
        </p:nvSpPr>
        <p:spPr>
          <a:xfrm>
            <a:off x="481189" y="2180588"/>
            <a:ext cx="8007911" cy="3462486"/>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გრძელდებოდა საქართველოს მოქალაქეებისთვის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ევროკავშირთან უვიზო რეჟიმის შეუფერხებელი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ფუნქციონირების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ხელშეწყობისთვის </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თანამშრომლობა ევროკომისიასთან და წევრ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ქვეყნებთან</a:t>
            </a: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a:t>
            </a:r>
          </a:p>
          <a:p>
            <a:pPr>
              <a:spcAft>
                <a:spcPts val="1800"/>
              </a:spcAft>
            </a:pP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800"/>
              </a:spcAft>
              <a:buFont typeface="Arial" panose="020B0604020202020204" pitchFamily="34" charset="0"/>
              <a:buChar char="•"/>
            </a:pP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გრძელდებოდა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თანამშრომლობა „აღმოსავლეთ პარტნიორობის“ ფორმატში; </a:t>
            </a:r>
            <a:endPar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800"/>
              </a:spcAft>
              <a:buFont typeface="Arial" panose="020B0604020202020204" pitchFamily="34" charset="0"/>
              <a:buChar char="•"/>
            </a:pP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800"/>
              </a:spcAft>
              <a:buFont typeface="Arial" panose="020B0604020202020204" pitchFamily="34" charset="0"/>
              <a:buChar char="•"/>
            </a:pPr>
            <a:endPar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endParaRPr>
          </a:p>
          <a:p>
            <a:pPr marL="285750" indent="-285750">
              <a:spcAft>
                <a:spcPts val="1800"/>
              </a:spcAft>
              <a:buFont typeface="Arial" panose="020B0604020202020204" pitchFamily="34" charset="0"/>
              <a:buChar char="•"/>
            </a:pPr>
            <a:r>
              <a:rPr lang="ka-GE" sz="1600" dirty="0" smtClean="0">
                <a:solidFill>
                  <a:schemeClr val="bg1"/>
                </a:solidFill>
                <a:effectLst>
                  <a:outerShdw blurRad="38100" dist="38100" dir="2700000" algn="tl">
                    <a:srgbClr val="000000">
                      <a:alpha val="43137"/>
                    </a:srgbClr>
                  </a:outerShdw>
                </a:effectLst>
                <a:latin typeface="BPG Square 37 Cond" panose="020B0603030804020204" pitchFamily="34" charset="0"/>
              </a:rPr>
              <a:t>მიმდინარეობდა </a:t>
            </a:r>
            <a:r>
              <a:rPr lang="ka-GE" sz="1600" dirty="0">
                <a:solidFill>
                  <a:schemeClr val="bg1"/>
                </a:solidFill>
                <a:effectLst>
                  <a:outerShdw blurRad="38100" dist="38100" dir="2700000" algn="tl">
                    <a:srgbClr val="000000">
                      <a:alpha val="43137"/>
                    </a:srgbClr>
                  </a:outerShdw>
                </a:effectLst>
                <a:latin typeface="BPG Square 37 Cond" panose="020B0603030804020204" pitchFamily="34" charset="0"/>
              </a:rPr>
              <a:t>მუშაობა ევროპულ სატრანსპორტო გაერთიანებაში საქართველოს სრულფასოვანი გაწევრიანების საკითხზე;</a:t>
            </a:r>
          </a:p>
        </p:txBody>
      </p:sp>
      <p:pic>
        <p:nvPicPr>
          <p:cNvPr id="9" name="Picture 8" descr="1200px-Insignia_of_the_European_External_Action_Service.svg_.png"/>
          <p:cNvPicPr>
            <a:picLocks noChangeAspect="1"/>
          </p:cNvPicPr>
          <p:nvPr/>
        </p:nvPicPr>
        <p:blipFill>
          <a:blip r:embed="rId6" cstate="print"/>
          <a:stretch>
            <a:fillRect/>
          </a:stretch>
        </p:blipFill>
        <p:spPr>
          <a:xfrm>
            <a:off x="10542894" y="186931"/>
            <a:ext cx="1453914" cy="949890"/>
          </a:xfrm>
          <a:prstGeom prst="rect">
            <a:avLst/>
          </a:prstGeom>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8647" t="26118" r="9826" b="25178"/>
          <a:stretch/>
        </p:blipFill>
        <p:spPr>
          <a:xfrm>
            <a:off x="8921793" y="2025166"/>
            <a:ext cx="2822222" cy="843003"/>
          </a:xfrm>
          <a:prstGeom prst="rect">
            <a:avLst/>
          </a:prstGeom>
        </p:spPr>
      </p:pic>
      <p:sp>
        <p:nvSpPr>
          <p:cNvPr id="3" name="Rectangle 2"/>
          <p:cNvSpPr/>
          <p:nvPr/>
        </p:nvSpPr>
        <p:spPr>
          <a:xfrm>
            <a:off x="1136343" y="3101480"/>
            <a:ext cx="4350058" cy="523220"/>
          </a:xfrm>
          <a:prstGeom prst="rect">
            <a:avLst/>
          </a:prstGeom>
        </p:spPr>
        <p:txBody>
          <a:bodyPr wrap="square">
            <a:spAutoFit/>
          </a:bodyPr>
          <a:lstStyle/>
          <a:p>
            <a:pPr marL="285750" indent="-285750">
              <a:spcAft>
                <a:spcPts val="18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30 აპრილს ევროკომისიას მიეწოდა უვიზო რეჟიმის შეჩერების მექანიზმის შესრულების ანგარიში;  </a:t>
            </a:r>
          </a:p>
        </p:txBody>
      </p:sp>
      <p:sp>
        <p:nvSpPr>
          <p:cNvPr id="12" name="Rectangle 11"/>
          <p:cNvSpPr/>
          <p:nvPr/>
        </p:nvSpPr>
        <p:spPr>
          <a:xfrm>
            <a:off x="1136343" y="4033471"/>
            <a:ext cx="5495276" cy="954107"/>
          </a:xfrm>
          <a:prstGeom prst="rect">
            <a:avLst/>
          </a:prstGeom>
        </p:spPr>
        <p:txBody>
          <a:bodyPr wrap="square">
            <a:spAutoFit/>
          </a:bodyPr>
          <a:lstStyle/>
          <a:p>
            <a:pPr marL="285750" indent="-285750">
              <a:spcAft>
                <a:spcPts val="1800"/>
              </a:spcAft>
              <a:buFont typeface="Wingdings" panose="05000000000000000000" pitchFamily="2" charset="2"/>
              <a:buChar char="Ø"/>
            </a:pPr>
            <a:r>
              <a:rPr lang="ka-GE" sz="1400" dirty="0">
                <a:solidFill>
                  <a:schemeClr val="bg1"/>
                </a:solidFill>
                <a:effectLst>
                  <a:outerShdw blurRad="38100" dist="38100" dir="2700000" algn="tl">
                    <a:srgbClr val="000000">
                      <a:alpha val="43137"/>
                    </a:srgbClr>
                  </a:outerShdw>
                </a:effectLst>
                <a:latin typeface="BPG Square 37 Cond" panose="020B0603030804020204" pitchFamily="34" charset="0"/>
              </a:rPr>
              <a:t>ინტენსიური კონსულტაციები ევროკომისიასთან აღმოსავლეთ პარტნიორობის ეკონომიკური და საინვესტიციო  გეგმით საქართველოსთვის გათვალისწინებული საფლაგმანო ინიციატივების განხორცილების ხელშეწყობის კუთხით;</a:t>
            </a:r>
          </a:p>
        </p:txBody>
      </p:sp>
    </p:spTree>
    <p:extLst>
      <p:ext uri="{BB962C8B-B14F-4D97-AF65-F5344CB8AC3E}">
        <p14:creationId xmlns:p14="http://schemas.microsoft.com/office/powerpoint/2010/main" val="286443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par>
                                <p:cTn id="11" presetID="45" presetClass="entr" presetSubtype="0" fill="hold" nodeType="withEffect">
                                  <p:stCondLst>
                                    <p:cond delay="0"/>
                                  </p:stCondLst>
                                  <p:iterate type="lt">
                                    <p:tmPct val="5172"/>
                                  </p:iterate>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3012</TotalTime>
  <Words>4818</Words>
  <Application>Microsoft Office PowerPoint</Application>
  <PresentationFormat>Widescreen</PresentationFormat>
  <Paragraphs>339</Paragraphs>
  <Slides>42</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BPG Square 37 Cond</vt:lpstr>
      <vt:lpstr>Lato Light</vt:lpstr>
      <vt:lpstr>Calibri</vt:lpstr>
      <vt:lpstr>BPG Square 37 Cond Caps</vt:lpstr>
      <vt:lpstr>Calibri Light</vt:lpstr>
      <vt:lpstr>Wingdings</vt:lpstr>
      <vt:lpstr>Arial</vt:lpstr>
      <vt:lpstr>BPG Banner Caps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Giorgi Goderdzishvili</dc:creator>
  <cp:lastModifiedBy>Elene Baslandze</cp:lastModifiedBy>
  <cp:revision>217</cp:revision>
  <dcterms:created xsi:type="dcterms:W3CDTF">2021-11-14T09:53:35Z</dcterms:created>
  <dcterms:modified xsi:type="dcterms:W3CDTF">2025-02-07T13:05:22Z</dcterms:modified>
</cp:coreProperties>
</file>